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28"/>
  </p:notesMasterIdLst>
  <p:handoutMasterIdLst>
    <p:handoutMasterId r:id="rId29"/>
  </p:handoutMasterIdLst>
  <p:sldIdLst>
    <p:sldId id="488" r:id="rId2"/>
    <p:sldId id="1131" r:id="rId3"/>
    <p:sldId id="1129" r:id="rId4"/>
    <p:sldId id="1130" r:id="rId5"/>
    <p:sldId id="1079" r:id="rId6"/>
    <p:sldId id="1081" r:id="rId7"/>
    <p:sldId id="1082" r:id="rId8"/>
    <p:sldId id="1080" r:id="rId9"/>
    <p:sldId id="1108" r:id="rId10"/>
    <p:sldId id="1054" r:id="rId11"/>
    <p:sldId id="1133" r:id="rId12"/>
    <p:sldId id="1085" r:id="rId13"/>
    <p:sldId id="1132" r:id="rId14"/>
    <p:sldId id="1086" r:id="rId15"/>
    <p:sldId id="1087" r:id="rId16"/>
    <p:sldId id="1088" r:id="rId17"/>
    <p:sldId id="994" r:id="rId18"/>
    <p:sldId id="1134" r:id="rId19"/>
    <p:sldId id="1110" r:id="rId20"/>
    <p:sldId id="1111" r:id="rId21"/>
    <p:sldId id="1112" r:id="rId22"/>
    <p:sldId id="1113" r:id="rId23"/>
    <p:sldId id="1116" r:id="rId24"/>
    <p:sldId id="1125" r:id="rId25"/>
    <p:sldId id="1126" r:id="rId26"/>
    <p:sldId id="1127" r:id="rId27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nberger, Daniel" initials="WD" lastIdx="3" clrIdx="0">
    <p:extLst/>
  </p:cmAuthor>
  <p:cmAuthor id="2" name="Dan Weinberger" initials="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33CC"/>
    <a:srgbClr val="FF8103"/>
    <a:srgbClr val="377EB8"/>
    <a:srgbClr val="FFC000"/>
    <a:srgbClr val="FF9933"/>
    <a:srgbClr val="FFFFFF"/>
    <a:srgbClr val="CC6600"/>
    <a:srgbClr val="7A9FCC"/>
    <a:srgbClr val="558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19" autoAdjust="0"/>
    <p:restoredTop sz="85078" autoAdjust="0"/>
  </p:normalViewPr>
  <p:slideViewPr>
    <p:cSldViewPr>
      <p:cViewPr varScale="1">
        <p:scale>
          <a:sx n="94" d="100"/>
          <a:sy n="94" d="100"/>
        </p:scale>
        <p:origin x="708" y="84"/>
      </p:cViewPr>
      <p:guideLst>
        <p:guide orient="horz" pos="22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E1F7F-B3B6-4DAC-A2EA-901F254455CB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</dgm:pt>
    <dgm:pt modelId="{186FC9D6-69D2-4128-AA05-02731602F7B4}" type="pres">
      <dgm:prSet presAssocID="{D4DE1F7F-B3B6-4DAC-A2EA-901F254455CB}" presName="Name0" presStyleCnt="0">
        <dgm:presLayoutVars>
          <dgm:dir/>
          <dgm:resizeHandles val="exact"/>
        </dgm:presLayoutVars>
      </dgm:prSet>
      <dgm:spPr/>
    </dgm:pt>
  </dgm:ptLst>
  <dgm:cxnLst>
    <dgm:cxn modelId="{CFFE6770-644D-4BBC-8925-024167A78D1C}" type="presOf" srcId="{D4DE1F7F-B3B6-4DAC-A2EA-901F254455CB}" destId="{186FC9D6-69D2-4128-AA05-02731602F7B4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defTabSz="9128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defTabSz="9128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r" defTabSz="912813">
              <a:defRPr sz="1200"/>
            </a:lvl1pPr>
          </a:lstStyle>
          <a:p>
            <a:pPr>
              <a:defRPr/>
            </a:pPr>
            <a:fld id="{08BE1EFA-1C67-45CB-9C4E-4557D1486C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63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435F2C8-C321-403E-BDD3-50FCC4582050}" type="datetimeFigureOut">
              <a:rPr lang="en-US"/>
              <a:pPr>
                <a:defRPr/>
              </a:pPr>
              <a:t>12/20/2021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05FE32C-8B9D-4D80-9BFD-DF30B0A175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012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36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45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86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3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1B9BA-86F8-4545-9031-28AF89D229F1}" type="slidenum">
              <a:rPr lang="ja-JP" altLang="en-US" smtClean="0">
                <a:solidFill>
                  <a:prstClr val="black"/>
                </a:solidFill>
                <a:ea typeface="ＭＳ Ｐゴシック" charset="-128"/>
              </a:rPr>
              <a:pPr/>
              <a:t>15</a:t>
            </a:fld>
            <a:endParaRPr lang="ja-JP" altLang="en-US">
              <a:solidFill>
                <a:prstClr val="black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1574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A41: Other sepsis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I00_99:</a:t>
            </a:r>
            <a:r>
              <a:rPr lang="en-US" baseline="0" dirty="0"/>
              <a:t> Diseases of the circulatory system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1B9BA-86F8-4545-9031-28AF89D229F1}" type="slidenum">
              <a:rPr lang="ja-JP" altLang="en-US" smtClean="0">
                <a:solidFill>
                  <a:prstClr val="black"/>
                </a:solidFill>
                <a:ea typeface="ＭＳ Ｐゴシック" charset="-128"/>
              </a:rPr>
              <a:pPr/>
              <a:t>22</a:t>
            </a:fld>
            <a:endParaRPr lang="ja-JP" altLang="en-US">
              <a:solidFill>
                <a:prstClr val="black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988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1BDEC-663F-4EA2-BCC1-F0481B3092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364E2-8FE0-4B5E-B756-1232108799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BE3831-7304-4C05-9554-DF86D75D64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121897" tIns="121897" rIns="121897" bIns="121897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</p:spPr>
        <p:txBody>
          <a:bodyPr lIns="121897" tIns="121897" rIns="121897" bIns="121897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894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0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981201"/>
            <a:ext cx="10871200" cy="4144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D18E2-3228-41F2-B1B0-C53ADF304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8D190-8AA7-42AC-826D-039E4FEFA2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5D7C2-C006-4C35-B4B3-F7412BF5E4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DE034E-398C-423B-8A6B-20882298A7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F3F30-1250-46F9-AE37-3F8096DC6B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02891-1FFD-4DF2-82B1-B364D89D59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DC7EA-38B5-4CF4-82CB-187EF986B8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914DCD-6D28-449E-8C72-2245AF2E05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/>
        </p:nvSpPr>
        <p:spPr>
          <a:xfrm>
            <a:off x="0" y="0"/>
            <a:ext cx="121920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1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E57B737-02F3-4DCA-AA21-DD3AC814A2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2" r:id="rId2"/>
    <p:sldLayoutId id="2147483821" r:id="rId3"/>
    <p:sldLayoutId id="2147483820" r:id="rId4"/>
    <p:sldLayoutId id="2147483819" r:id="rId5"/>
    <p:sldLayoutId id="2147483818" r:id="rId6"/>
    <p:sldLayoutId id="2147483817" r:id="rId7"/>
    <p:sldLayoutId id="2147483816" r:id="rId8"/>
    <p:sldLayoutId id="2147483815" r:id="rId9"/>
    <p:sldLayoutId id="2147483814" r:id="rId10"/>
    <p:sldLayoutId id="2147483813" r:id="rId11"/>
    <p:sldLayoutId id="214748382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einbergerlab/InterventionEvaluat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1444305" y="2590800"/>
            <a:ext cx="9144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endParaRPr lang="en-US" sz="1600" dirty="0">
              <a:latin typeface="Calibri" pitchFamily="34" charset="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endParaRPr lang="en-US" sz="1600" dirty="0">
              <a:latin typeface="Calibri" pitchFamily="34" charset="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dirty="0">
                <a:latin typeface="Calibri" pitchFamily="34" charset="0"/>
              </a:rPr>
              <a:t>Dan Weinberger, PhD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dirty="0">
                <a:latin typeface="Calibri" pitchFamily="34" charset="0"/>
              </a:rPr>
              <a:t>Associate Professor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dirty="0">
                <a:latin typeface="Calibri" pitchFamily="34" charset="0"/>
              </a:rPr>
              <a:t>Yale School of Public Health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dirty="0">
                <a:latin typeface="Calibri" pitchFamily="34" charset="0"/>
              </a:rPr>
              <a:t> 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endParaRPr lang="en-US" sz="2400" dirty="0">
              <a:latin typeface="Calibri" pitchFamily="34" charset="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endParaRPr lang="en-US" sz="2400" dirty="0">
              <a:latin typeface="Calibri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5080" y="1597896"/>
            <a:ext cx="12192000" cy="761999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lvl="0"/>
            <a:r>
              <a:rPr lang="en-US" sz="4000" dirty="0"/>
              <a:t>Use of controls to improve estimates of vaccine impact</a:t>
            </a:r>
            <a:endParaRPr lang="en-US" sz="3600" u="none" strike="noStrike" dirty="0">
              <a:effectLst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25355" y="5029200"/>
            <a:ext cx="7581900" cy="838200"/>
            <a:chOff x="2445893" y="4655865"/>
            <a:chExt cx="6205815" cy="676275"/>
          </a:xfrm>
        </p:grpSpPr>
        <p:pic>
          <p:nvPicPr>
            <p:cNvPr id="8" name="Picture 2" descr="https://encrypted-tbn1.gstatic.com/images?q=tbn:ANd9GcRAhZjbuiW9AqixrgJO9c6wIPOaDDG_xCLKwnFapCX8eYfyelNmw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45893" y="4655865"/>
              <a:ext cx="576087" cy="676275"/>
            </a:xfrm>
            <a:prstGeom prst="rect">
              <a:avLst/>
            </a:prstGeom>
            <a:noFill/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4657725"/>
              <a:ext cx="5603708" cy="438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6943725" y="0"/>
            <a:ext cx="3724275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2FB915-4647-4755-BE4D-D47682B2BC8D}"/>
              </a:ext>
            </a:extLst>
          </p:cNvPr>
          <p:cNvSpPr/>
          <p:nvPr/>
        </p:nvSpPr>
        <p:spPr>
          <a:xfrm>
            <a:off x="3893448" y="865317"/>
            <a:ext cx="4245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Workshop on evaluating vaccine impact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4A02-A96C-4F1C-A2D7-44961660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124200"/>
            <a:ext cx="10972800" cy="1143000"/>
          </a:xfrm>
        </p:spPr>
        <p:txBody>
          <a:bodyPr/>
          <a:lstStyle/>
          <a:p>
            <a:r>
              <a:rPr lang="en-US" dirty="0"/>
              <a:t>What is a good control for pneumonia?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95B5A6-5648-477B-9082-B838D5064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79630"/>
            <a:ext cx="10553700" cy="573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01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50F7-75BB-4B46-B2F5-0E8453C1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42000-9D96-4C6D-9F07-E25BE6ECA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2ACC6-6EC4-42FA-B904-7DAF12749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83076"/>
            <a:ext cx="10648950" cy="577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61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Principles for selecting candidate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664" y="1981201"/>
            <a:ext cx="10675089" cy="5105399"/>
          </a:xfrm>
        </p:spPr>
        <p:txBody>
          <a:bodyPr>
            <a:normAutofit/>
          </a:bodyPr>
          <a:lstStyle/>
          <a:p>
            <a:r>
              <a:rPr lang="en-US" sz="3200" dirty="0"/>
              <a:t>Exclude any that could plausibly be influenced by the vaccine (e.g. pneumococcal/streptococcal septicemia)</a:t>
            </a:r>
          </a:p>
          <a:p>
            <a:r>
              <a:rPr lang="en-US" sz="3200" dirty="0"/>
              <a:t>Relationship should be stable over time except for intervention of interest (e.g. exclude diarrhea following </a:t>
            </a:r>
            <a:r>
              <a:rPr lang="en-US" sz="3200" dirty="0" err="1"/>
              <a:t>rotavax</a:t>
            </a:r>
            <a:r>
              <a:rPr lang="en-US" sz="3200" dirty="0"/>
              <a:t>)</a:t>
            </a:r>
          </a:p>
          <a:p>
            <a:r>
              <a:rPr lang="en-US" sz="3200" dirty="0"/>
              <a:t>Ideally would share some common causal factors</a:t>
            </a:r>
          </a:p>
          <a:p>
            <a:r>
              <a:rPr lang="en-US" sz="3200" i="1" dirty="0"/>
              <a:t>(Maybe exclude covariates with sparse data (&lt;10 cases/month on average))</a:t>
            </a:r>
          </a:p>
        </p:txBody>
      </p:sp>
    </p:spTree>
    <p:extLst>
      <p:ext uri="{BB962C8B-B14F-4D97-AF65-F5344CB8AC3E}">
        <p14:creationId xmlns:p14="http://schemas.microsoft.com/office/powerpoint/2010/main" val="922191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4947"/>
            <a:ext cx="10972800" cy="1143000"/>
          </a:xfrm>
        </p:spPr>
        <p:txBody>
          <a:bodyPr/>
          <a:lstStyle/>
          <a:p>
            <a:r>
              <a:rPr lang="en-US" dirty="0"/>
              <a:t>Perils of choosing a single control disease</a:t>
            </a:r>
          </a:p>
        </p:txBody>
      </p:sp>
      <p:graphicFrame>
        <p:nvGraphicFramePr>
          <p:cNvPr id="10" name="Diagram 9"/>
          <p:cNvGraphicFramePr/>
          <p:nvPr>
            <p:extLst/>
          </p:nvPr>
        </p:nvGraphicFramePr>
        <p:xfrm>
          <a:off x="76201" y="1"/>
          <a:ext cx="19050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09600" y="6000964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**Choosing a single comparator/control is risky—composites are more robust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69574" y="3623214"/>
            <a:ext cx="280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PCV effect on pneumonia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69574" y="3333908"/>
            <a:ext cx="427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Composite “PCV effect” on comparators</a:t>
            </a:r>
          </a:p>
        </p:txBody>
      </p:sp>
      <p:cxnSp>
        <p:nvCxnSpPr>
          <p:cNvPr id="26" name="Straight Arrow Connector 25"/>
          <p:cNvCxnSpPr>
            <a:stCxn id="18" idx="1"/>
          </p:cNvCxnSpPr>
          <p:nvPr/>
        </p:nvCxnSpPr>
        <p:spPr>
          <a:xfrm flipH="1">
            <a:off x="6785696" y="3807880"/>
            <a:ext cx="38387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4" b="6949"/>
          <a:stretch/>
        </p:blipFill>
        <p:spPr>
          <a:xfrm>
            <a:off x="2163264" y="1668267"/>
            <a:ext cx="4657173" cy="310840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197813" y="4941335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similar to all-cause pneumonia/ACH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402581" y="4914426"/>
            <a:ext cx="40386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270737" y="3087372"/>
            <a:ext cx="3041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>
                <a:solidFill>
                  <a:schemeClr val="bg1">
                    <a:lumMod val="65000"/>
                  </a:schemeClr>
                </a:solidFill>
              </a:rPr>
              <a:t>Diseases of the genitourinary system (UTI)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53200" y="4089525"/>
            <a:ext cx="3272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>
                <a:solidFill>
                  <a:schemeClr val="bg1">
                    <a:lumMod val="65000"/>
                  </a:schemeClr>
                </a:solidFill>
              </a:rPr>
              <a:t>Diseases of the skin and subcutaneous tissue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6820437" y="3482392"/>
            <a:ext cx="399360" cy="3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71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Letting the data select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9074" y="1690688"/>
            <a:ext cx="10272823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Synthetic controls/</a:t>
            </a:r>
            <a:r>
              <a:rPr lang="en-US" dirty="0" err="1"/>
              <a:t>CausalImpact</a:t>
            </a:r>
            <a:r>
              <a:rPr lang="en-US" dirty="0"/>
              <a:t> method developed by Google for website analytics (</a:t>
            </a:r>
            <a:r>
              <a:rPr lang="en-US" dirty="0" err="1"/>
              <a:t>Brodersen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Select large number of candidate controls </a:t>
            </a:r>
            <a:r>
              <a:rPr lang="en-US" i="1" dirty="0"/>
              <a:t>a priori</a:t>
            </a:r>
          </a:p>
          <a:p>
            <a:endParaRPr lang="en-US" i="1" dirty="0"/>
          </a:p>
          <a:p>
            <a:r>
              <a:rPr lang="en-US" dirty="0"/>
              <a:t>Use “automatic” Bayesian variable selection to give more or less weight to specific control diseases in the final model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17C2F-FA58-499B-B131-EE2523FAFFD9}"/>
              </a:ext>
            </a:extLst>
          </p:cNvPr>
          <p:cNvSpPr txBox="1"/>
          <p:nvPr/>
        </p:nvSpPr>
        <p:spPr>
          <a:xfrm>
            <a:off x="381000" y="5855971"/>
            <a:ext cx="10833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Log(Pneumonia)=b0 +b1*sin12 +b2*cos12 +b3*control1+ b4*control2+ b5*control3…</a:t>
            </a:r>
          </a:p>
        </p:txBody>
      </p:sp>
    </p:spTree>
    <p:extLst>
      <p:ext uri="{BB962C8B-B14F-4D97-AF65-F5344CB8AC3E}">
        <p14:creationId xmlns:p14="http://schemas.microsoft.com/office/powerpoint/2010/main" val="88040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76885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What does synthetic controls do?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2367"/>
          <a:stretch/>
        </p:blipFill>
        <p:spPr>
          <a:xfrm>
            <a:off x="2088161" y="2895600"/>
            <a:ext cx="4320000" cy="30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560" b="12367"/>
          <a:stretch/>
        </p:blipFill>
        <p:spPr>
          <a:xfrm>
            <a:off x="7239000" y="2895600"/>
            <a:ext cx="4036641" cy="302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6943" y="1522913"/>
            <a:ext cx="3202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1" lang="en-US" sz="2400" b="1" dirty="0">
                <a:solidFill>
                  <a:srgbClr val="008EF9"/>
                </a:solidFill>
              </a:rPr>
              <a:t>Outcome 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(all-cause pneumonia hospitalizations)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ICD-10: J12-18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24800" y="1522913"/>
            <a:ext cx="2859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Control diseases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Various ICD-10 codes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56241" y="6550223"/>
            <a:ext cx="3728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400" dirty="0">
                <a:solidFill>
                  <a:prstClr val="black"/>
                </a:solidFill>
              </a:rPr>
              <a:t>(Children &lt;12 </a:t>
            </a:r>
            <a:r>
              <a:rPr kumimoji="1" lang="en-US" sz="1400" dirty="0" err="1">
                <a:solidFill>
                  <a:prstClr val="black"/>
                </a:solidFill>
              </a:rPr>
              <a:t>mo</a:t>
            </a:r>
            <a:r>
              <a:rPr kumimoji="1" lang="en-US" sz="1400" dirty="0">
                <a:solidFill>
                  <a:prstClr val="black"/>
                </a:solidFill>
              </a:rPr>
              <a:t> in Brazil is used as an example)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88681" y="3585037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>
                <a:solidFill>
                  <a:prstClr val="black"/>
                </a:solidFill>
              </a:rPr>
              <a:t>34 diseases</a:t>
            </a:r>
          </a:p>
        </p:txBody>
      </p:sp>
    </p:spTree>
    <p:extLst>
      <p:ext uri="{BB962C8B-B14F-4D97-AF65-F5344CB8AC3E}">
        <p14:creationId xmlns:p14="http://schemas.microsoft.com/office/powerpoint/2010/main" val="133419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7C08-3BDA-4F62-8C27-012F1259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synthetic controls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73AC-38D1-489B-B9AD-78FF8D314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121" y="1845722"/>
            <a:ext cx="1121982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Fit</a:t>
            </a:r>
            <a:r>
              <a:rPr lang="en-US" dirty="0"/>
              <a:t> regression model to </a:t>
            </a:r>
            <a:r>
              <a:rPr lang="en-US" b="1" dirty="0"/>
              <a:t>pre-vaccine </a:t>
            </a:r>
            <a:r>
              <a:rPr lang="en-US" dirty="0"/>
              <a:t>data only</a:t>
            </a:r>
          </a:p>
          <a:p>
            <a:pPr lvl="1"/>
            <a:r>
              <a:rPr lang="en-US" dirty="0"/>
              <a:t>Test different control variables alone or in combination</a:t>
            </a:r>
          </a:p>
          <a:p>
            <a:pPr lvl="1"/>
            <a:r>
              <a:rPr lang="en-US" dirty="0"/>
              <a:t>In forward or backward variable selection, you would drop less important variables</a:t>
            </a:r>
          </a:p>
          <a:p>
            <a:pPr lvl="1"/>
            <a:r>
              <a:rPr lang="en-US" dirty="0"/>
              <a:t>With this approach (Bayesian variable selection), you never drop any variables, you just give them more weight</a:t>
            </a:r>
          </a:p>
          <a:p>
            <a:r>
              <a:rPr lang="en-US" dirty="0"/>
              <a:t>Gives you a regression model with a set of controls that do the best job at explaining trends in pneumonia pre-PCV</a:t>
            </a:r>
          </a:p>
          <a:p>
            <a:r>
              <a:rPr lang="en-US" b="1" dirty="0">
                <a:solidFill>
                  <a:srgbClr val="FF0000"/>
                </a:solidFill>
              </a:rPr>
              <a:t>Extrapolate</a:t>
            </a:r>
            <a:r>
              <a:rPr lang="en-US" dirty="0"/>
              <a:t> to post-PCV period based on changes in the control variables</a:t>
            </a:r>
          </a:p>
        </p:txBody>
      </p:sp>
    </p:spTree>
    <p:extLst>
      <p:ext uri="{BB962C8B-B14F-4D97-AF65-F5344CB8AC3E}">
        <p14:creationId xmlns:p14="http://schemas.microsoft.com/office/powerpoint/2010/main" val="270224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the synthetic control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-228600" y="2286000"/>
            <a:ext cx="12268200" cy="40011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		Log(pneumonia </a:t>
            </a:r>
            <a:r>
              <a:rPr lang="en-US" sz="2000" dirty="0" err="1"/>
              <a:t>cases_t</a:t>
            </a:r>
            <a:r>
              <a:rPr lang="en-US" sz="2000" dirty="0"/>
              <a:t>)=b0+ </a:t>
            </a:r>
            <a:r>
              <a:rPr lang="en-US" sz="2000" dirty="0">
                <a:solidFill>
                  <a:srgbClr val="7030A0"/>
                </a:solidFill>
              </a:rPr>
              <a:t>sum(</a:t>
            </a:r>
            <a:r>
              <a:rPr lang="en-US" sz="2000" dirty="0" err="1">
                <a:solidFill>
                  <a:srgbClr val="7030A0"/>
                </a:solidFill>
              </a:rPr>
              <a:t>incl_i</a:t>
            </a:r>
            <a:r>
              <a:rPr lang="en-US" sz="2000" dirty="0">
                <a:solidFill>
                  <a:srgbClr val="7030A0"/>
                </a:solidFill>
              </a:rPr>
              <a:t>*</a:t>
            </a:r>
            <a:r>
              <a:rPr lang="en-US" sz="2000" dirty="0" err="1">
                <a:solidFill>
                  <a:srgbClr val="7030A0"/>
                </a:solidFill>
              </a:rPr>
              <a:t>b_i</a:t>
            </a:r>
            <a:r>
              <a:rPr lang="en-US" sz="2000" dirty="0">
                <a:solidFill>
                  <a:srgbClr val="7030A0"/>
                </a:solidFill>
              </a:rPr>
              <a:t>*log(</a:t>
            </a:r>
            <a:r>
              <a:rPr lang="en-US" sz="2000" dirty="0" err="1">
                <a:solidFill>
                  <a:srgbClr val="7030A0"/>
                </a:solidFill>
              </a:rPr>
              <a:t>control_i_t</a:t>
            </a:r>
            <a:r>
              <a:rPr lang="en-US" sz="2000" dirty="0">
                <a:solidFill>
                  <a:srgbClr val="7030A0"/>
                </a:solidFill>
              </a:rPr>
              <a:t>)) </a:t>
            </a:r>
            <a:r>
              <a:rPr lang="en-US" sz="2000" dirty="0"/>
              <a:t>+ </a:t>
            </a:r>
            <a:r>
              <a:rPr lang="en-US" sz="2000" dirty="0">
                <a:solidFill>
                  <a:srgbClr val="FF0000"/>
                </a:solidFill>
              </a:rPr>
              <a:t>sum(</a:t>
            </a:r>
            <a:r>
              <a:rPr lang="en-US" sz="2000" dirty="0" err="1">
                <a:solidFill>
                  <a:srgbClr val="FF0000"/>
                </a:solidFill>
              </a:rPr>
              <a:t>c_k</a:t>
            </a:r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dirty="0" err="1">
                <a:solidFill>
                  <a:srgbClr val="FF0000"/>
                </a:solidFill>
              </a:rPr>
              <a:t>season_k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endParaRPr lang="en-US" sz="1200" dirty="0">
              <a:solidFill>
                <a:srgbClr val="FFC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763000" y="2743200"/>
            <a:ext cx="685800" cy="886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05800" y="3601683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Monthly dummies to control for</a:t>
            </a:r>
          </a:p>
          <a:p>
            <a:r>
              <a:rPr lang="en-US" dirty="0">
                <a:solidFill>
                  <a:srgbClr val="FF0000"/>
                </a:solidFill>
              </a:rPr>
              <a:t>Seasonality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5100" y="3350567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 series for candidate control disease </a:t>
            </a:r>
            <a:r>
              <a:rPr lang="en-US" i="1" dirty="0" err="1">
                <a:solidFill>
                  <a:srgbClr val="7030A0"/>
                </a:solidFill>
              </a:rPr>
              <a:t>i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934200" y="2704281"/>
            <a:ext cx="76200" cy="62811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19600" y="32766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Binary inclusion indicator for control series </a:t>
            </a:r>
            <a:r>
              <a:rPr lang="en-US" i="1" dirty="0" err="1">
                <a:solidFill>
                  <a:srgbClr val="7030A0"/>
                </a:solidFill>
              </a:rPr>
              <a:t>i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349958" y="2743200"/>
            <a:ext cx="924420" cy="6731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191000" y="4550896"/>
            <a:ext cx="304800" cy="40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71120" y="5026967"/>
            <a:ext cx="370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“Spike and slab” prior for </a:t>
            </a:r>
            <a:r>
              <a:rPr lang="en-US" dirty="0" err="1"/>
              <a:t>incl_i</a:t>
            </a:r>
            <a:r>
              <a:rPr lang="en-US" dirty="0"/>
              <a:t>*</a:t>
            </a:r>
            <a:r>
              <a:rPr lang="en-US" dirty="0" err="1"/>
              <a:t>b_i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71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4914-74C3-43D7-9CBC-364A0842B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DB3FC-0905-48BB-91EB-2A2AED10D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10E797-4865-4C3C-B0CC-ABF0D708F0B3}"/>
              </a:ext>
            </a:extLst>
          </p:cNvPr>
          <p:cNvSpPr txBox="1"/>
          <p:nvPr/>
        </p:nvSpPr>
        <p:spPr>
          <a:xfrm>
            <a:off x="8686800" y="6400800"/>
            <a:ext cx="311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Kleynhans, et al PLOS Medicine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8EAF-21B4-44A5-B6CA-CA09F84F0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733" b="64496"/>
          <a:stretch/>
        </p:blipFill>
        <p:spPr>
          <a:xfrm>
            <a:off x="1371600" y="1905000"/>
            <a:ext cx="5865130" cy="4680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5930AD-DD82-4C14-ACE2-879AF5109D27}"/>
              </a:ext>
            </a:extLst>
          </p:cNvPr>
          <p:cNvSpPr txBox="1"/>
          <p:nvPr/>
        </p:nvSpPr>
        <p:spPr>
          <a:xfrm>
            <a:off x="7998730" y="2952571"/>
            <a:ext cx="2862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control: B50-B89 (Protozoal diseases; Helminthiases; other infestations (could be linked to HIV)</a:t>
            </a:r>
          </a:p>
        </p:txBody>
      </p:sp>
    </p:spTree>
    <p:extLst>
      <p:ext uri="{BB962C8B-B14F-4D97-AF65-F5344CB8AC3E}">
        <p14:creationId xmlns:p14="http://schemas.microsoft.com/office/powerpoint/2010/main" val="133702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64CA-4636-46E0-B6C4-61FC0225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Sensitivity analyses that are good to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395E6-DB6E-427D-B582-7B0400D61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981200"/>
            <a:ext cx="11557000" cy="4144963"/>
          </a:xfrm>
        </p:spPr>
        <p:txBody>
          <a:bodyPr/>
          <a:lstStyle/>
          <a:p>
            <a:r>
              <a:rPr lang="en-US" dirty="0"/>
              <a:t>If have 6 years of pre-vaccine data, fit model to first 5 years, estimate “rate ratio” for 5</a:t>
            </a:r>
            <a:r>
              <a:rPr lang="en-US" baseline="30000" dirty="0"/>
              <a:t>th</a:t>
            </a:r>
            <a:r>
              <a:rPr lang="en-US" dirty="0"/>
              <a:t> year</a:t>
            </a:r>
          </a:p>
          <a:p>
            <a:pPr lvl="1"/>
            <a:r>
              <a:rPr lang="en-US" dirty="0"/>
              <a:t>Should be ~1</a:t>
            </a:r>
          </a:p>
          <a:p>
            <a:r>
              <a:rPr lang="en-US" dirty="0"/>
              <a:t>Try dropping top 1,2,3 control variables; see if estimates change</a:t>
            </a:r>
          </a:p>
        </p:txBody>
      </p:sp>
    </p:spTree>
    <p:extLst>
      <p:ext uri="{BB962C8B-B14F-4D97-AF65-F5344CB8AC3E}">
        <p14:creationId xmlns:p14="http://schemas.microsoft.com/office/powerpoint/2010/main" val="3261852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8567"/>
            <a:ext cx="12192000" cy="1143000"/>
          </a:xfrm>
        </p:spPr>
        <p:txBody>
          <a:bodyPr/>
          <a:lstStyle/>
          <a:p>
            <a:r>
              <a:rPr lang="en-US" sz="3600" dirty="0"/>
              <a:t>Issues that can affect reported rates from administrative data</a:t>
            </a:r>
          </a:p>
        </p:txBody>
      </p:sp>
      <p:pic>
        <p:nvPicPr>
          <p:cNvPr id="7" name="Imagem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424" y="4554544"/>
            <a:ext cx="3962400" cy="2286001"/>
          </a:xfrm>
          <a:prstGeom prst="rect">
            <a:avLst/>
          </a:prstGeom>
          <a:noFill/>
        </p:spPr>
      </p:pic>
      <p:pic>
        <p:nvPicPr>
          <p:cNvPr id="8" name="Imagem 2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49866"/>
            <a:ext cx="4425368" cy="2584618"/>
          </a:xfrm>
          <a:prstGeom prst="rect">
            <a:avLst/>
          </a:prstGeom>
        </p:spPr>
      </p:pic>
      <p:pic>
        <p:nvPicPr>
          <p:cNvPr id="9" name="Imagem 1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65" y="4197978"/>
            <a:ext cx="4026781" cy="2623517"/>
          </a:xfrm>
          <a:prstGeom prst="rect">
            <a:avLst/>
          </a:prstGeom>
          <a:noFill/>
        </p:spPr>
      </p:pic>
      <p:pic>
        <p:nvPicPr>
          <p:cNvPr id="10" name="Imagem 1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297" y="1574111"/>
            <a:ext cx="4435475" cy="2543659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7367089" y="1251797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Changes in ICD coding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85424" y="4117400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Changes in use of public healthcare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95400" y="1219713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Changes in access to primary care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74672" y="1913881"/>
            <a:ext cx="190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Pneumonia, unspecified</a:t>
            </a:r>
          </a:p>
        </p:txBody>
      </p:sp>
      <p:sp>
        <p:nvSpPr>
          <p:cNvPr id="4" name="TextBox 3"/>
          <p:cNvSpPr txBox="1"/>
          <p:nvPr/>
        </p:nvSpPr>
        <p:spPr>
          <a:xfrm rot="5400000">
            <a:off x="3853772" y="2658519"/>
            <a:ext cx="226857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Potentially-avoidable hospitalizations</a:t>
            </a:r>
          </a:p>
        </p:txBody>
      </p:sp>
      <p:sp>
        <p:nvSpPr>
          <p:cNvPr id="5" name="Right Brace 4"/>
          <p:cNvSpPr/>
          <p:nvPr/>
        </p:nvSpPr>
        <p:spPr>
          <a:xfrm>
            <a:off x="10449180" y="1647344"/>
            <a:ext cx="98644" cy="1294831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8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3" grpId="0"/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Synthetic Controls: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1200"/>
            <a:ext cx="10871200" cy="47469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Provides flexible and robust approach to estimate vaccine impact </a:t>
            </a:r>
          </a:p>
          <a:p>
            <a:endParaRPr lang="en-US" sz="1100" dirty="0"/>
          </a:p>
          <a:p>
            <a:r>
              <a:rPr lang="en-US" dirty="0"/>
              <a:t>2 strong assumptions</a:t>
            </a:r>
          </a:p>
          <a:p>
            <a:pPr lvl="1">
              <a:buFont typeface="Helvetica" charset="0"/>
              <a:buChar char="-"/>
            </a:pPr>
            <a:r>
              <a:rPr lang="en-US" sz="2800" dirty="0"/>
              <a:t>None of the controls are influenced by the vaccine </a:t>
            </a:r>
          </a:p>
          <a:p>
            <a:pPr lvl="1">
              <a:buFont typeface="Helvetica" charset="0"/>
              <a:buChar char="-"/>
            </a:pPr>
            <a:r>
              <a:rPr lang="en-US" sz="2800" dirty="0"/>
              <a:t>The relationship between pneumonia and the controls does not change over time </a:t>
            </a:r>
          </a:p>
          <a:p>
            <a:pPr lvl="1"/>
            <a:endParaRPr lang="en-US" sz="1100" dirty="0"/>
          </a:p>
          <a:p>
            <a:r>
              <a:rPr lang="en-US" dirty="0"/>
              <a:t>Modifications needed for optimal use in small populations</a:t>
            </a:r>
          </a:p>
          <a:p>
            <a:endParaRPr lang="en-US" sz="100" dirty="0"/>
          </a:p>
          <a:p>
            <a:r>
              <a:rPr lang="en-US" dirty="0"/>
              <a:t>Doesn’t guarantee you will detect/adjust for all confounding, but it </a:t>
            </a:r>
            <a:r>
              <a:rPr lang="en-US" u="sng" dirty="0"/>
              <a:t>increases the chances of success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80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10A03D-3421-421F-B6DC-3D0907CBC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54" y="227598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if we can’t </a:t>
            </a:r>
            <a:r>
              <a:rPr lang="en-US"/>
              <a:t>identify appropriate controls </a:t>
            </a:r>
            <a:r>
              <a:rPr lang="en-US" dirty="0"/>
              <a:t>because the data are too noisy?</a:t>
            </a:r>
          </a:p>
        </p:txBody>
      </p:sp>
    </p:spTree>
    <p:extLst>
      <p:ext uri="{BB962C8B-B14F-4D97-AF65-F5344CB8AC3E}">
        <p14:creationId xmlns:p14="http://schemas.microsoft.com/office/powerpoint/2010/main" val="3436190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89211" y="638120"/>
            <a:ext cx="10515600" cy="883390"/>
          </a:xfrm>
        </p:spPr>
        <p:txBody>
          <a:bodyPr>
            <a:normAutofit/>
          </a:bodyPr>
          <a:lstStyle/>
          <a:p>
            <a:r>
              <a:rPr lang="en-US" sz="3200" dirty="0"/>
              <a:t>Issues with </a:t>
            </a:r>
            <a:r>
              <a:rPr lang="en-US" sz="3200" b="1" dirty="0">
                <a:solidFill>
                  <a:srgbClr val="FF0000"/>
                </a:solidFill>
              </a:rPr>
              <a:t>Sparse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83" y="1592597"/>
            <a:ext cx="3823861" cy="17047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dirty="0"/>
              <a:t>Hard to assess correlations between the outcome and control diseases when data are </a:t>
            </a:r>
            <a:r>
              <a:rPr lang="en-US" sz="2600" dirty="0">
                <a:solidFill>
                  <a:srgbClr val="FF0000"/>
                </a:solidFill>
              </a:rPr>
              <a:t>noisy </a:t>
            </a:r>
          </a:p>
          <a:p>
            <a:pPr marL="457200" lvl="1" indent="0" algn="ctr">
              <a:buNone/>
            </a:pPr>
            <a:endParaRPr lang="en-US" sz="2200" dirty="0"/>
          </a:p>
          <a:p>
            <a:pPr marL="457200" lvl="1" indent="0" algn="ctr">
              <a:buNone/>
            </a:pPr>
            <a:endParaRPr lang="en-US" sz="2200" dirty="0"/>
          </a:p>
          <a:p>
            <a:pPr marL="457200" lvl="1" indent="0" algn="ctr">
              <a:buNone/>
            </a:pPr>
            <a:endParaRPr lang="en-US" sz="2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297" b="10477"/>
          <a:stretch/>
        </p:blipFill>
        <p:spPr>
          <a:xfrm>
            <a:off x="5554986" y="4015252"/>
            <a:ext cx="3146440" cy="26104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6959" b="11208"/>
          <a:stretch/>
        </p:blipFill>
        <p:spPr>
          <a:xfrm>
            <a:off x="8794586" y="4036558"/>
            <a:ext cx="3091227" cy="25891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5364" b="11064"/>
          <a:stretch/>
        </p:blipFill>
        <p:spPr>
          <a:xfrm>
            <a:off x="5554986" y="1168178"/>
            <a:ext cx="3105421" cy="25613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b="11064"/>
          <a:stretch/>
        </p:blipFill>
        <p:spPr>
          <a:xfrm>
            <a:off x="8563380" y="1168178"/>
            <a:ext cx="3281417" cy="25613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49645" y="1110107"/>
            <a:ext cx="1163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 b="1" dirty="0">
                <a:solidFill>
                  <a:srgbClr val="3A6BB4"/>
                </a:solidFill>
              </a:rPr>
              <a:t>National: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71344" y="4054414"/>
            <a:ext cx="7008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 b="1" dirty="0">
                <a:solidFill>
                  <a:srgbClr val="3A6BB4"/>
                </a:solidFill>
              </a:rPr>
              <a:t>What if we only observe 0.25% of cases? (</a:t>
            </a:r>
            <a:r>
              <a:rPr kumimoji="1" lang="en-US" sz="2000" b="1" dirty="0" err="1">
                <a:solidFill>
                  <a:srgbClr val="3A6BB4"/>
                </a:solidFill>
              </a:rPr>
              <a:t>ie</a:t>
            </a:r>
            <a:r>
              <a:rPr kumimoji="1" lang="en-US" sz="2000" b="1" dirty="0">
                <a:solidFill>
                  <a:srgbClr val="3A6BB4"/>
                </a:solidFill>
              </a:rPr>
              <a:t> small state in Brazil)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14125" y="1689369"/>
            <a:ext cx="96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 b="1" dirty="0">
                <a:solidFill>
                  <a:prstClr val="black"/>
                </a:solidFill>
              </a:rPr>
              <a:t>Outcome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2681" y="4549439"/>
            <a:ext cx="96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 b="1" dirty="0">
                <a:solidFill>
                  <a:prstClr val="black"/>
                </a:solidFill>
              </a:rPr>
              <a:t>Outcome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7328" y="1689369"/>
            <a:ext cx="8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 b="1">
                <a:solidFill>
                  <a:prstClr val="black"/>
                </a:solidFill>
              </a:rPr>
              <a:t>Controls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74347" y="4549439"/>
            <a:ext cx="8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 b="1">
                <a:solidFill>
                  <a:prstClr val="black"/>
                </a:solidFill>
              </a:rPr>
              <a:t>Controls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23833" y="135081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>
                <a:solidFill>
                  <a:srgbClr val="FF0000"/>
                </a:solidFill>
              </a:rPr>
              <a:t>PCV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24400" y="987150"/>
            <a:ext cx="7318430" cy="5855610"/>
          </a:xfrm>
          <a:prstGeom prst="roundRect">
            <a:avLst>
              <a:gd name="adj" fmla="val 6104"/>
            </a:avLst>
          </a:prstGeom>
          <a:noFill/>
          <a:ln w="28575">
            <a:solidFill>
              <a:srgbClr val="FFCC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8422085" y="2542859"/>
            <a:ext cx="555614" cy="381259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24" name="Left-Right Arrow 23"/>
          <p:cNvSpPr/>
          <p:nvPr/>
        </p:nvSpPr>
        <p:spPr>
          <a:xfrm>
            <a:off x="8432301" y="5331147"/>
            <a:ext cx="490025" cy="381259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B68FC9-DFCC-434C-B82C-BD6800F6AB06}"/>
              </a:ext>
            </a:extLst>
          </p:cNvPr>
          <p:cNvSpPr/>
          <p:nvPr/>
        </p:nvSpPr>
        <p:spPr>
          <a:xfrm>
            <a:off x="347483" y="4092060"/>
            <a:ext cx="382386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SC model </a:t>
            </a:r>
            <a:r>
              <a:rPr lang="en-US" sz="2800" dirty="0">
                <a:solidFill>
                  <a:srgbClr val="FF0000"/>
                </a:solidFill>
              </a:rPr>
              <a:t>fails to select appropriate control disease(s)</a:t>
            </a:r>
            <a:r>
              <a:rPr lang="en-US" sz="2800" dirty="0"/>
              <a:t> and generates unreliable prediction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569D5E0-78EB-41C9-BAA2-F4CB0BA8DC9D}"/>
              </a:ext>
            </a:extLst>
          </p:cNvPr>
          <p:cNvSpPr/>
          <p:nvPr/>
        </p:nvSpPr>
        <p:spPr>
          <a:xfrm>
            <a:off x="1950237" y="3388700"/>
            <a:ext cx="618352" cy="5829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6200000">
            <a:off x="4204634" y="2315011"/>
            <a:ext cx="199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No. of cases (standardized, log)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4201027" y="5182105"/>
            <a:ext cx="199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No. of cases (standardized, log)</a:t>
            </a:r>
          </a:p>
        </p:txBody>
      </p:sp>
    </p:spTree>
    <p:extLst>
      <p:ext uri="{BB962C8B-B14F-4D97-AF65-F5344CB8AC3E}">
        <p14:creationId xmlns:p14="http://schemas.microsoft.com/office/powerpoint/2010/main" val="52868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3" grpId="0" animBg="1"/>
      <p:bldP spid="24" grpId="0" animBg="1"/>
      <p:bldP spid="4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291873-70AD-4286-BFDD-BB59F905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0"/>
            <a:ext cx="11582400" cy="1143000"/>
          </a:xfrm>
        </p:spPr>
        <p:txBody>
          <a:bodyPr/>
          <a:lstStyle/>
          <a:p>
            <a:r>
              <a:rPr lang="en-US" b="1" dirty="0">
                <a:solidFill>
                  <a:srgbClr val="2E75B6"/>
                </a:solidFill>
              </a:rPr>
              <a:t>Solution:</a:t>
            </a:r>
            <a:r>
              <a:rPr lang="en-US" dirty="0"/>
              <a:t> smooth the control diseases and use the smoothed summary in the model (STL+PCA)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831939-9D8E-4703-9326-64C5A57A9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133"/>
          <a:stretch/>
        </p:blipFill>
        <p:spPr>
          <a:xfrm>
            <a:off x="990600" y="2209800"/>
            <a:ext cx="6996019" cy="4507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831939-9D8E-4703-9326-64C5A57A9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53" t="76688" r="29764"/>
          <a:stretch/>
        </p:blipFill>
        <p:spPr>
          <a:xfrm>
            <a:off x="8705578" y="2477542"/>
            <a:ext cx="2446341" cy="158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87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EF50-C758-4BF1-9F24-5C5D4325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8B344-C33E-4FE0-9445-72AED32E9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control disease is critical</a:t>
            </a:r>
          </a:p>
          <a:p>
            <a:pPr lvl="1"/>
            <a:r>
              <a:rPr lang="en-US" dirty="0"/>
              <a:t>Avoid simple time trend adjustment</a:t>
            </a:r>
          </a:p>
          <a:p>
            <a:pPr lvl="1"/>
            <a:r>
              <a:rPr lang="en-US" dirty="0"/>
              <a:t>At a minimum, adjust for all-cause mortality/hospitalization</a:t>
            </a:r>
          </a:p>
          <a:p>
            <a:r>
              <a:rPr lang="en-US" dirty="0"/>
              <a:t>If at least 1 control disease identified, use the results from synthetic controls</a:t>
            </a:r>
          </a:p>
          <a:p>
            <a:r>
              <a:rPr lang="en-US" dirty="0"/>
              <a:t>If no control diseases identified, it is often because the data are too sparse: use sparse data approach (STL+PCA)</a:t>
            </a:r>
          </a:p>
        </p:txBody>
      </p:sp>
    </p:spTree>
    <p:extLst>
      <p:ext uri="{BB962C8B-B14F-4D97-AF65-F5344CB8AC3E}">
        <p14:creationId xmlns:p14="http://schemas.microsoft.com/office/powerpoint/2010/main" val="3330435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7391400" y="6268432"/>
            <a:ext cx="4800600" cy="589568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450"/>
              </a:spcAft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Kayoko Shioda, DVM, PhD MPH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50B160-EDFA-46EA-90AF-95A62BB0C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762000"/>
            <a:ext cx="5105400" cy="593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10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using synthetic controls with administrative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package: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https://github.com/weinbergerlab/InterventionEvaluatR</a:t>
            </a:r>
            <a:endParaRPr lang="en-US" dirty="0"/>
          </a:p>
          <a:p>
            <a:r>
              <a:rPr lang="en-US" dirty="0"/>
              <a:t>Interface: dev.interventionevaluatr.com</a:t>
            </a:r>
          </a:p>
          <a:p>
            <a:r>
              <a:rPr lang="en-US" dirty="0"/>
              <a:t>Tutorial from Google </a:t>
            </a:r>
          </a:p>
          <a:p>
            <a:pPr lvl="1"/>
            <a:r>
              <a:rPr lang="en-US" dirty="0"/>
              <a:t>https://google.github.io/CausalImpact/CausalImpact.html</a:t>
            </a:r>
          </a:p>
          <a:p>
            <a:r>
              <a:rPr lang="en-US" dirty="0"/>
              <a:t>Original Google Paper</a:t>
            </a:r>
          </a:p>
          <a:p>
            <a:pPr lvl="1"/>
            <a:r>
              <a:rPr lang="en-US" dirty="0"/>
              <a:t>https://static.googleusercontent.com/media/research.google.com/en//pubs/archive/41854.pdf</a:t>
            </a:r>
          </a:p>
        </p:txBody>
      </p:sp>
    </p:spTree>
    <p:extLst>
      <p:ext uri="{BB962C8B-B14F-4D97-AF65-F5344CB8AC3E}">
        <p14:creationId xmlns:p14="http://schemas.microsoft.com/office/powerpoint/2010/main" val="164595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1DA973-7C20-403E-A6F4-51500B36A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733" b="64496"/>
          <a:stretch/>
        </p:blipFill>
        <p:spPr>
          <a:xfrm>
            <a:off x="2375904" y="2057400"/>
            <a:ext cx="6336296" cy="50564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CCE525-BC51-4D17-93ED-2102702DC8DF}"/>
              </a:ext>
            </a:extLst>
          </p:cNvPr>
          <p:cNvSpPr txBox="1"/>
          <p:nvPr/>
        </p:nvSpPr>
        <p:spPr>
          <a:xfrm>
            <a:off x="8686800" y="6400800"/>
            <a:ext cx="311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Kleynhans, et al PLOS Medicine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277F9-6434-4EB0-A493-C9EE50640541}"/>
              </a:ext>
            </a:extLst>
          </p:cNvPr>
          <p:cNvSpPr txBox="1"/>
          <p:nvPr/>
        </p:nvSpPr>
        <p:spPr>
          <a:xfrm>
            <a:off x="4648200" y="1688068"/>
            <a:ext cx="298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Pneumonia deaths in S. Africa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1D0740-55F3-4AE8-B8FB-FFD6042E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PCVs in S Africa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8F7F50-C190-4760-B95C-A946F2D1FA5D}"/>
              </a:ext>
            </a:extLst>
          </p:cNvPr>
          <p:cNvSpPr txBox="1"/>
          <p:nvPr/>
        </p:nvSpPr>
        <p:spPr>
          <a:xfrm rot="19059319">
            <a:off x="3535074" y="317765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HIV/AIDS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32DF8-C338-4346-BEC9-C8CB37B64CA5}"/>
              </a:ext>
            </a:extLst>
          </p:cNvPr>
          <p:cNvSpPr txBox="1"/>
          <p:nvPr/>
        </p:nvSpPr>
        <p:spPr>
          <a:xfrm rot="2148564">
            <a:off x="5435940" y="313905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CCC34C-1731-40C5-8B26-6A8A1556CBE0}"/>
              </a:ext>
            </a:extLst>
          </p:cNvPr>
          <p:cNvSpPr txBox="1"/>
          <p:nvPr/>
        </p:nvSpPr>
        <p:spPr>
          <a:xfrm rot="2148564">
            <a:off x="6346555" y="393666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PCVs</a:t>
            </a:r>
          </a:p>
        </p:txBody>
      </p:sp>
    </p:spTree>
    <p:extLst>
      <p:ext uri="{BB962C8B-B14F-4D97-AF65-F5344CB8AC3E}">
        <p14:creationId xmlns:p14="http://schemas.microsoft.com/office/powerpoint/2010/main" val="218787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3E169-6AC5-4513-8F3D-7CA923C86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control diseases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374AC-7BFD-4526-922E-F489C47F826C}"/>
              </a:ext>
            </a:extLst>
          </p:cNvPr>
          <p:cNvSpPr txBox="1"/>
          <p:nvPr/>
        </p:nvSpPr>
        <p:spPr>
          <a:xfrm>
            <a:off x="304800" y="4800600"/>
            <a:ext cx="2906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Grijalva</a:t>
            </a:r>
            <a:r>
              <a:rPr lang="en-US" sz="1400" dirty="0"/>
              <a:t> et al, The Lancet 2006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F5C33-76C4-4517-B25E-4DD09A308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519"/>
          <a:stretch/>
        </p:blipFill>
        <p:spPr>
          <a:xfrm>
            <a:off x="0" y="3521201"/>
            <a:ext cx="5372624" cy="12793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D20FD3-90BD-454E-BB7A-900EA5343072}"/>
              </a:ext>
            </a:extLst>
          </p:cNvPr>
          <p:cNvSpPr txBox="1"/>
          <p:nvPr/>
        </p:nvSpPr>
        <p:spPr>
          <a:xfrm>
            <a:off x="1143000" y="2713100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 a comparison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BE5FCF-BEA2-4787-8EB6-D6582394A05C}"/>
              </a:ext>
            </a:extLst>
          </p:cNvPr>
          <p:cNvSpPr txBox="1"/>
          <p:nvPr/>
        </p:nvSpPr>
        <p:spPr>
          <a:xfrm>
            <a:off x="8077200" y="2708020"/>
            <a:ext cx="3728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 an adjustment variable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1D5D23-2377-4C3E-987A-8852957E4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733" b="64496"/>
          <a:stretch/>
        </p:blipFill>
        <p:spPr>
          <a:xfrm>
            <a:off x="7620000" y="3276599"/>
            <a:ext cx="3641483" cy="290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31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486" y="462244"/>
            <a:ext cx="12192000" cy="1143000"/>
          </a:xfrm>
        </p:spPr>
        <p:txBody>
          <a:bodyPr/>
          <a:lstStyle/>
          <a:p>
            <a:r>
              <a:rPr lang="en-US" sz="4000" dirty="0"/>
              <a:t>Use control diseases as a comparison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511972" y="1730042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83172" y="1653843"/>
            <a:ext cx="0" cy="19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683173" y="3591499"/>
            <a:ext cx="4391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06488" y="3650793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265187" y="232193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67454" y="1403079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Vaccine</a:t>
            </a:r>
          </a:p>
        </p:txBody>
      </p:sp>
      <p:sp>
        <p:nvSpPr>
          <p:cNvPr id="10" name="Freeform 9"/>
          <p:cNvSpPr/>
          <p:nvPr/>
        </p:nvSpPr>
        <p:spPr>
          <a:xfrm>
            <a:off x="784772" y="2038403"/>
            <a:ext cx="4221500" cy="1053529"/>
          </a:xfrm>
          <a:custGeom>
            <a:avLst/>
            <a:gdLst>
              <a:gd name="connsiteX0" fmla="*/ 0 w 4221500"/>
              <a:gd name="connsiteY0" fmla="*/ 544354 h 1053529"/>
              <a:gd name="connsiteX1" fmla="*/ 210457 w 4221500"/>
              <a:gd name="connsiteY1" fmla="*/ 116183 h 1053529"/>
              <a:gd name="connsiteX2" fmla="*/ 551543 w 4221500"/>
              <a:gd name="connsiteY2" fmla="*/ 573383 h 1053529"/>
              <a:gd name="connsiteX3" fmla="*/ 812800 w 4221500"/>
              <a:gd name="connsiteY3" fmla="*/ 69 h 1053529"/>
              <a:gd name="connsiteX4" fmla="*/ 1016000 w 4221500"/>
              <a:gd name="connsiteY4" fmla="*/ 616926 h 1053529"/>
              <a:gd name="connsiteX5" fmla="*/ 1066800 w 4221500"/>
              <a:gd name="connsiteY5" fmla="*/ 747554 h 1053529"/>
              <a:gd name="connsiteX6" fmla="*/ 1175657 w 4221500"/>
              <a:gd name="connsiteY6" fmla="*/ 210526 h 1053529"/>
              <a:gd name="connsiteX7" fmla="*/ 1393371 w 4221500"/>
              <a:gd name="connsiteY7" fmla="*/ 79897 h 1053529"/>
              <a:gd name="connsiteX8" fmla="*/ 1509486 w 4221500"/>
              <a:gd name="connsiteY8" fmla="*/ 558869 h 1053529"/>
              <a:gd name="connsiteX9" fmla="*/ 1748971 w 4221500"/>
              <a:gd name="connsiteY9" fmla="*/ 384697 h 1053529"/>
              <a:gd name="connsiteX10" fmla="*/ 1886857 w 4221500"/>
              <a:gd name="connsiteY10" fmla="*/ 94411 h 1053529"/>
              <a:gd name="connsiteX11" fmla="*/ 2061029 w 4221500"/>
              <a:gd name="connsiteY11" fmla="*/ 711269 h 1053529"/>
              <a:gd name="connsiteX12" fmla="*/ 2082800 w 4221500"/>
              <a:gd name="connsiteY12" fmla="*/ 878183 h 1053529"/>
              <a:gd name="connsiteX13" fmla="*/ 2213429 w 4221500"/>
              <a:gd name="connsiteY13" fmla="*/ 471783 h 1053529"/>
              <a:gd name="connsiteX14" fmla="*/ 2561771 w 4221500"/>
              <a:gd name="connsiteY14" fmla="*/ 805611 h 1053529"/>
              <a:gd name="connsiteX15" fmla="*/ 2590800 w 4221500"/>
              <a:gd name="connsiteY15" fmla="*/ 834640 h 1053529"/>
              <a:gd name="connsiteX16" fmla="*/ 2583543 w 4221500"/>
              <a:gd name="connsiteY16" fmla="*/ 312126 h 1053529"/>
              <a:gd name="connsiteX17" fmla="*/ 2953657 w 4221500"/>
              <a:gd name="connsiteY17" fmla="*/ 856411 h 1053529"/>
              <a:gd name="connsiteX18" fmla="*/ 3171371 w 4221500"/>
              <a:gd name="connsiteY18" fmla="*/ 994297 h 1053529"/>
              <a:gd name="connsiteX19" fmla="*/ 3505200 w 4221500"/>
              <a:gd name="connsiteY19" fmla="*/ 326640 h 1053529"/>
              <a:gd name="connsiteX20" fmla="*/ 3766457 w 4221500"/>
              <a:gd name="connsiteY20" fmla="*/ 928983 h 1053529"/>
              <a:gd name="connsiteX21" fmla="*/ 3918857 w 4221500"/>
              <a:gd name="connsiteY21" fmla="*/ 1023326 h 1053529"/>
              <a:gd name="connsiteX22" fmla="*/ 4187371 w 4221500"/>
              <a:gd name="connsiteY22" fmla="*/ 1052354 h 1053529"/>
              <a:gd name="connsiteX23" fmla="*/ 4209143 w 4221500"/>
              <a:gd name="connsiteY23" fmla="*/ 1045097 h 105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21500" h="1053529">
                <a:moveTo>
                  <a:pt x="0" y="544354"/>
                </a:moveTo>
                <a:cubicBezTo>
                  <a:pt x="59266" y="327849"/>
                  <a:pt x="118533" y="111345"/>
                  <a:pt x="210457" y="116183"/>
                </a:cubicBezTo>
                <a:cubicBezTo>
                  <a:pt x="302381" y="121021"/>
                  <a:pt x="451153" y="592735"/>
                  <a:pt x="551543" y="573383"/>
                </a:cubicBezTo>
                <a:cubicBezTo>
                  <a:pt x="651933" y="554031"/>
                  <a:pt x="735391" y="-7188"/>
                  <a:pt x="812800" y="69"/>
                </a:cubicBezTo>
                <a:cubicBezTo>
                  <a:pt x="890209" y="7326"/>
                  <a:pt x="973667" y="492345"/>
                  <a:pt x="1016000" y="616926"/>
                </a:cubicBezTo>
                <a:cubicBezTo>
                  <a:pt x="1058333" y="741507"/>
                  <a:pt x="1040191" y="815287"/>
                  <a:pt x="1066800" y="747554"/>
                </a:cubicBezTo>
                <a:cubicBezTo>
                  <a:pt x="1093409" y="679821"/>
                  <a:pt x="1121229" y="321802"/>
                  <a:pt x="1175657" y="210526"/>
                </a:cubicBezTo>
                <a:cubicBezTo>
                  <a:pt x="1230085" y="99250"/>
                  <a:pt x="1337733" y="21840"/>
                  <a:pt x="1393371" y="79897"/>
                </a:cubicBezTo>
                <a:cubicBezTo>
                  <a:pt x="1449009" y="137954"/>
                  <a:pt x="1450219" y="508069"/>
                  <a:pt x="1509486" y="558869"/>
                </a:cubicBezTo>
                <a:cubicBezTo>
                  <a:pt x="1568753" y="609669"/>
                  <a:pt x="1686076" y="462107"/>
                  <a:pt x="1748971" y="384697"/>
                </a:cubicBezTo>
                <a:cubicBezTo>
                  <a:pt x="1811866" y="307287"/>
                  <a:pt x="1834847" y="39982"/>
                  <a:pt x="1886857" y="94411"/>
                </a:cubicBezTo>
                <a:cubicBezTo>
                  <a:pt x="1938867" y="148840"/>
                  <a:pt x="2028372" y="580641"/>
                  <a:pt x="2061029" y="711269"/>
                </a:cubicBezTo>
                <a:cubicBezTo>
                  <a:pt x="2093686" y="841897"/>
                  <a:pt x="2057400" y="918097"/>
                  <a:pt x="2082800" y="878183"/>
                </a:cubicBezTo>
                <a:cubicBezTo>
                  <a:pt x="2108200" y="838269"/>
                  <a:pt x="2133601" y="483878"/>
                  <a:pt x="2213429" y="471783"/>
                </a:cubicBezTo>
                <a:cubicBezTo>
                  <a:pt x="2293257" y="459688"/>
                  <a:pt x="2498876" y="745135"/>
                  <a:pt x="2561771" y="805611"/>
                </a:cubicBezTo>
                <a:cubicBezTo>
                  <a:pt x="2624666" y="866087"/>
                  <a:pt x="2587171" y="916887"/>
                  <a:pt x="2590800" y="834640"/>
                </a:cubicBezTo>
                <a:cubicBezTo>
                  <a:pt x="2594429" y="752393"/>
                  <a:pt x="2523067" y="308498"/>
                  <a:pt x="2583543" y="312126"/>
                </a:cubicBezTo>
                <a:cubicBezTo>
                  <a:pt x="2644019" y="315754"/>
                  <a:pt x="2855686" y="742716"/>
                  <a:pt x="2953657" y="856411"/>
                </a:cubicBezTo>
                <a:cubicBezTo>
                  <a:pt x="3051628" y="970106"/>
                  <a:pt x="3079447" y="1082592"/>
                  <a:pt x="3171371" y="994297"/>
                </a:cubicBezTo>
                <a:cubicBezTo>
                  <a:pt x="3263295" y="906002"/>
                  <a:pt x="3406019" y="337526"/>
                  <a:pt x="3505200" y="326640"/>
                </a:cubicBezTo>
                <a:cubicBezTo>
                  <a:pt x="3604381" y="315754"/>
                  <a:pt x="3697514" y="812869"/>
                  <a:pt x="3766457" y="928983"/>
                </a:cubicBezTo>
                <a:cubicBezTo>
                  <a:pt x="3835400" y="1045097"/>
                  <a:pt x="3848705" y="1002764"/>
                  <a:pt x="3918857" y="1023326"/>
                </a:cubicBezTo>
                <a:cubicBezTo>
                  <a:pt x="3989009" y="1043888"/>
                  <a:pt x="4138990" y="1048726"/>
                  <a:pt x="4187371" y="1052354"/>
                </a:cubicBezTo>
                <a:cubicBezTo>
                  <a:pt x="4235752" y="1055983"/>
                  <a:pt x="4222447" y="1050540"/>
                  <a:pt x="4209143" y="10450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99465" y="2350765"/>
            <a:ext cx="1712506" cy="18742"/>
          </a:xfrm>
          <a:prstGeom prst="line">
            <a:avLst/>
          </a:prstGeom>
          <a:ln w="28575" cap="sq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96096" y="2224755"/>
            <a:ext cx="31750" cy="127926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35498" y="2437309"/>
            <a:ext cx="2238896" cy="526685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/>
          <p:cNvSpPr/>
          <p:nvPr/>
        </p:nvSpPr>
        <p:spPr>
          <a:xfrm>
            <a:off x="5149501" y="2350765"/>
            <a:ext cx="144538" cy="68474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13924" y="23617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X% decline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571850" y="2356452"/>
            <a:ext cx="2669805" cy="13055"/>
          </a:xfrm>
          <a:prstGeom prst="line">
            <a:avLst/>
          </a:prstGeom>
          <a:ln w="28575">
            <a:solidFill>
              <a:srgbClr val="FF0000">
                <a:alpha val="32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9637" y="3293639"/>
            <a:ext cx="1546820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97486" y="3294064"/>
            <a:ext cx="2363956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668478" y="4516817"/>
            <a:ext cx="0" cy="19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668479" y="6454473"/>
            <a:ext cx="4391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91794" y="6513767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42" name="TextBox 41"/>
          <p:cNvSpPr txBox="1"/>
          <p:nvPr/>
        </p:nvSpPr>
        <p:spPr>
          <a:xfrm rot="16200000">
            <a:off x="-529948" y="504640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e.g.UTI</a:t>
            </a:r>
            <a:r>
              <a:rPr lang="en-US" dirty="0"/>
              <a:t>)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84772" y="5087729"/>
            <a:ext cx="1712506" cy="18742"/>
          </a:xfrm>
          <a:prstGeom prst="line">
            <a:avLst/>
          </a:prstGeom>
          <a:ln w="28575" cap="sq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481402" y="5087729"/>
            <a:ext cx="31750" cy="127926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20883" y="5058714"/>
            <a:ext cx="2635473" cy="34478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330825" y="48298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Y% decline</a:t>
            </a:r>
          </a:p>
        </p:txBody>
      </p:sp>
      <p:cxnSp>
        <p:nvCxnSpPr>
          <p:cNvPr id="50" name="Straight Connector 49"/>
          <p:cNvCxnSpPr>
            <a:endCxn id="55" idx="22"/>
          </p:cNvCxnSpPr>
          <p:nvPr/>
        </p:nvCxnSpPr>
        <p:spPr>
          <a:xfrm flipV="1">
            <a:off x="2503345" y="5014478"/>
            <a:ext cx="2571275" cy="52542"/>
          </a:xfrm>
          <a:prstGeom prst="line">
            <a:avLst/>
          </a:prstGeom>
          <a:ln w="28575">
            <a:solidFill>
              <a:srgbClr val="FF0000">
                <a:alpha val="32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64943" y="6156613"/>
            <a:ext cx="1546820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682792" y="6157038"/>
            <a:ext cx="2363956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55" name="Freeform 54"/>
          <p:cNvSpPr/>
          <p:nvPr/>
        </p:nvSpPr>
        <p:spPr>
          <a:xfrm>
            <a:off x="786327" y="4783099"/>
            <a:ext cx="4297395" cy="473215"/>
          </a:xfrm>
          <a:custGeom>
            <a:avLst/>
            <a:gdLst>
              <a:gd name="connsiteX0" fmla="*/ 31603 w 4297395"/>
              <a:gd name="connsiteY0" fmla="*/ 325973 h 473215"/>
              <a:gd name="connsiteX1" fmla="*/ 10582 w 4297395"/>
              <a:gd name="connsiteY1" fmla="*/ 94745 h 473215"/>
              <a:gd name="connsiteX2" fmla="*/ 178748 w 4297395"/>
              <a:gd name="connsiteY2" fmla="*/ 462607 h 473215"/>
              <a:gd name="connsiteX3" fmla="*/ 315382 w 4297395"/>
              <a:gd name="connsiteY3" fmla="*/ 136786 h 473215"/>
              <a:gd name="connsiteX4" fmla="*/ 473037 w 4297395"/>
              <a:gd name="connsiteY4" fmla="*/ 431076 h 473215"/>
              <a:gd name="connsiteX5" fmla="*/ 819879 w 4297395"/>
              <a:gd name="connsiteY5" fmla="*/ 152 h 473215"/>
              <a:gd name="connsiteX6" fmla="*/ 1061617 w 4297395"/>
              <a:gd name="connsiteY6" fmla="*/ 378524 h 473215"/>
              <a:gd name="connsiteX7" fmla="*/ 1355906 w 4297395"/>
              <a:gd name="connsiteY7" fmla="*/ 94745 h 473215"/>
              <a:gd name="connsiteX8" fmla="*/ 1492541 w 4297395"/>
              <a:gd name="connsiteY8" fmla="*/ 473117 h 473215"/>
              <a:gd name="connsiteX9" fmla="*/ 1870913 w 4297395"/>
              <a:gd name="connsiteY9" fmla="*/ 52704 h 473215"/>
              <a:gd name="connsiteX10" fmla="*/ 2028568 w 4297395"/>
              <a:gd name="connsiteY10" fmla="*/ 368014 h 473215"/>
              <a:gd name="connsiteX11" fmla="*/ 2196734 w 4297395"/>
              <a:gd name="connsiteY11" fmla="*/ 10662 h 473215"/>
              <a:gd name="connsiteX12" fmla="*/ 2501534 w 4297395"/>
              <a:gd name="connsiteY12" fmla="*/ 431076 h 473215"/>
              <a:gd name="connsiteX13" fmla="*/ 2921948 w 4297395"/>
              <a:gd name="connsiteY13" fmla="*/ 157807 h 473215"/>
              <a:gd name="connsiteX14" fmla="*/ 3069093 w 4297395"/>
              <a:gd name="connsiteY14" fmla="*/ 420566 h 473215"/>
              <a:gd name="connsiteX15" fmla="*/ 3279299 w 4297395"/>
              <a:gd name="connsiteY15" fmla="*/ 73724 h 473215"/>
              <a:gd name="connsiteX16" fmla="*/ 3552568 w 4297395"/>
              <a:gd name="connsiteY16" fmla="*/ 410055 h 473215"/>
              <a:gd name="connsiteX17" fmla="*/ 3930941 w 4297395"/>
              <a:gd name="connsiteY17" fmla="*/ 84235 h 473215"/>
              <a:gd name="connsiteX18" fmla="*/ 4004513 w 4297395"/>
              <a:gd name="connsiteY18" fmla="*/ 336483 h 473215"/>
              <a:gd name="connsiteX19" fmla="*/ 4141148 w 4297395"/>
              <a:gd name="connsiteY19" fmla="*/ 73724 h 473215"/>
              <a:gd name="connsiteX20" fmla="*/ 4193699 w 4297395"/>
              <a:gd name="connsiteY20" fmla="*/ 357504 h 473215"/>
              <a:gd name="connsiteX21" fmla="*/ 4288293 w 4297395"/>
              <a:gd name="connsiteY21" fmla="*/ 115766 h 473215"/>
              <a:gd name="connsiteX22" fmla="*/ 4288293 w 4297395"/>
              <a:gd name="connsiteY22" fmla="*/ 231379 h 47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97395" h="473215">
                <a:moveTo>
                  <a:pt x="31603" y="325973"/>
                </a:moveTo>
                <a:cubicBezTo>
                  <a:pt x="8830" y="198973"/>
                  <a:pt x="-13942" y="71973"/>
                  <a:pt x="10582" y="94745"/>
                </a:cubicBezTo>
                <a:cubicBezTo>
                  <a:pt x="35106" y="117517"/>
                  <a:pt x="127948" y="455600"/>
                  <a:pt x="178748" y="462607"/>
                </a:cubicBezTo>
                <a:cubicBezTo>
                  <a:pt x="229548" y="469614"/>
                  <a:pt x="266334" y="142041"/>
                  <a:pt x="315382" y="136786"/>
                </a:cubicBezTo>
                <a:cubicBezTo>
                  <a:pt x="364430" y="131531"/>
                  <a:pt x="388954" y="453848"/>
                  <a:pt x="473037" y="431076"/>
                </a:cubicBezTo>
                <a:cubicBezTo>
                  <a:pt x="557120" y="408304"/>
                  <a:pt x="721782" y="8911"/>
                  <a:pt x="819879" y="152"/>
                </a:cubicBezTo>
                <a:cubicBezTo>
                  <a:pt x="917976" y="-8607"/>
                  <a:pt x="972279" y="362759"/>
                  <a:pt x="1061617" y="378524"/>
                </a:cubicBezTo>
                <a:cubicBezTo>
                  <a:pt x="1150955" y="394290"/>
                  <a:pt x="1284085" y="78979"/>
                  <a:pt x="1355906" y="94745"/>
                </a:cubicBezTo>
                <a:cubicBezTo>
                  <a:pt x="1427727" y="110510"/>
                  <a:pt x="1406706" y="480124"/>
                  <a:pt x="1492541" y="473117"/>
                </a:cubicBezTo>
                <a:cubicBezTo>
                  <a:pt x="1578376" y="466110"/>
                  <a:pt x="1781575" y="70221"/>
                  <a:pt x="1870913" y="52704"/>
                </a:cubicBezTo>
                <a:cubicBezTo>
                  <a:pt x="1960251" y="35187"/>
                  <a:pt x="1974265" y="375021"/>
                  <a:pt x="2028568" y="368014"/>
                </a:cubicBezTo>
                <a:cubicBezTo>
                  <a:pt x="2082872" y="361007"/>
                  <a:pt x="2117906" y="152"/>
                  <a:pt x="2196734" y="10662"/>
                </a:cubicBezTo>
                <a:cubicBezTo>
                  <a:pt x="2275562" y="21172"/>
                  <a:pt x="2380665" y="406552"/>
                  <a:pt x="2501534" y="431076"/>
                </a:cubicBezTo>
                <a:cubicBezTo>
                  <a:pt x="2622403" y="455600"/>
                  <a:pt x="2827355" y="159559"/>
                  <a:pt x="2921948" y="157807"/>
                </a:cubicBezTo>
                <a:cubicBezTo>
                  <a:pt x="3016541" y="156055"/>
                  <a:pt x="3009535" y="434580"/>
                  <a:pt x="3069093" y="420566"/>
                </a:cubicBezTo>
                <a:cubicBezTo>
                  <a:pt x="3128651" y="406552"/>
                  <a:pt x="3198720" y="75476"/>
                  <a:pt x="3279299" y="73724"/>
                </a:cubicBezTo>
                <a:cubicBezTo>
                  <a:pt x="3359878" y="71972"/>
                  <a:pt x="3443961" y="408303"/>
                  <a:pt x="3552568" y="410055"/>
                </a:cubicBezTo>
                <a:cubicBezTo>
                  <a:pt x="3661175" y="411807"/>
                  <a:pt x="3855617" y="96497"/>
                  <a:pt x="3930941" y="84235"/>
                </a:cubicBezTo>
                <a:cubicBezTo>
                  <a:pt x="4006265" y="71973"/>
                  <a:pt x="3969479" y="338235"/>
                  <a:pt x="4004513" y="336483"/>
                </a:cubicBezTo>
                <a:cubicBezTo>
                  <a:pt x="4039547" y="334731"/>
                  <a:pt x="4109617" y="70221"/>
                  <a:pt x="4141148" y="73724"/>
                </a:cubicBezTo>
                <a:cubicBezTo>
                  <a:pt x="4172679" y="77227"/>
                  <a:pt x="4169175" y="350497"/>
                  <a:pt x="4193699" y="357504"/>
                </a:cubicBezTo>
                <a:cubicBezTo>
                  <a:pt x="4218223" y="364511"/>
                  <a:pt x="4272527" y="136787"/>
                  <a:pt x="4288293" y="115766"/>
                </a:cubicBezTo>
                <a:cubicBezTo>
                  <a:pt x="4304059" y="94745"/>
                  <a:pt x="4296176" y="163062"/>
                  <a:pt x="4288293" y="23137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/>
          <p:cNvSpPr/>
          <p:nvPr/>
        </p:nvSpPr>
        <p:spPr>
          <a:xfrm>
            <a:off x="5144289" y="5030234"/>
            <a:ext cx="104800" cy="457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ontent Placeholder 2"/>
          <p:cNvSpPr>
            <a:spLocks noGrp="1"/>
          </p:cNvSpPr>
          <p:nvPr>
            <p:ph idx="1"/>
          </p:nvPr>
        </p:nvSpPr>
        <p:spPr>
          <a:xfrm>
            <a:off x="6744333" y="1626832"/>
            <a:ext cx="5491671" cy="4144963"/>
          </a:xfrm>
        </p:spPr>
        <p:txBody>
          <a:bodyPr/>
          <a:lstStyle/>
          <a:p>
            <a:r>
              <a:rPr lang="en-US" sz="3600" dirty="0"/>
              <a:t>Often used qualitatively</a:t>
            </a:r>
          </a:p>
          <a:p>
            <a:pPr lvl="1"/>
            <a:r>
              <a:rPr lang="en-US" dirty="0"/>
              <a:t>“Pneumonia declines but UTI is stable”</a:t>
            </a:r>
          </a:p>
          <a:p>
            <a:r>
              <a:rPr lang="en-US" dirty="0"/>
              <a:t>Can be used quantitatively</a:t>
            </a:r>
          </a:p>
          <a:p>
            <a:pPr lvl="1"/>
            <a:r>
              <a:rPr lang="en-US" dirty="0"/>
              <a:t>“Effect of PCV against pneumonia is X%-Y%”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92EE-D5AE-46CE-87E1-5F99D5D0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control disease as an adjustment variable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8C619F-FB94-4478-969D-DD882BEE90BE}"/>
              </a:ext>
            </a:extLst>
          </p:cNvPr>
          <p:cNvCxnSpPr>
            <a:cxnSpLocks/>
          </p:cNvCxnSpPr>
          <p:nvPr/>
        </p:nvCxnSpPr>
        <p:spPr>
          <a:xfrm flipH="1">
            <a:off x="3211736" y="2113164"/>
            <a:ext cx="1" cy="2888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F95AD4-BC70-4A3E-8A1A-8B1B8E544D28}"/>
              </a:ext>
            </a:extLst>
          </p:cNvPr>
          <p:cNvCxnSpPr>
            <a:cxnSpLocks/>
          </p:cNvCxnSpPr>
          <p:nvPr/>
        </p:nvCxnSpPr>
        <p:spPr>
          <a:xfrm flipH="1">
            <a:off x="3211738" y="5001399"/>
            <a:ext cx="5976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3FB89E-9509-4299-862A-84D36DCEF39A}"/>
              </a:ext>
            </a:extLst>
          </p:cNvPr>
          <p:cNvSpPr txBox="1"/>
          <p:nvPr/>
        </p:nvSpPr>
        <p:spPr>
          <a:xfrm>
            <a:off x="5643531" y="5093732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A8BE41-35DB-4B3E-9D20-E5288A99DF42}"/>
              </a:ext>
            </a:extLst>
          </p:cNvPr>
          <p:cNvCxnSpPr>
            <a:cxnSpLocks/>
          </p:cNvCxnSpPr>
          <p:nvPr/>
        </p:nvCxnSpPr>
        <p:spPr>
          <a:xfrm>
            <a:off x="5988048" y="2058712"/>
            <a:ext cx="31752" cy="29357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03BA62-8532-4E2D-997D-31AB4D00CC1F}"/>
              </a:ext>
            </a:extLst>
          </p:cNvPr>
          <p:cNvSpPr txBox="1"/>
          <p:nvPr/>
        </p:nvSpPr>
        <p:spPr>
          <a:xfrm>
            <a:off x="3308200" y="4703539"/>
            <a:ext cx="2679849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9E3E7-548E-4A87-A4DA-AB772783D256}"/>
              </a:ext>
            </a:extLst>
          </p:cNvPr>
          <p:cNvSpPr txBox="1"/>
          <p:nvPr/>
        </p:nvSpPr>
        <p:spPr>
          <a:xfrm>
            <a:off x="6019800" y="4724400"/>
            <a:ext cx="316865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436038-1C79-48A0-B221-A9E84ADC8336}"/>
              </a:ext>
            </a:extLst>
          </p:cNvPr>
          <p:cNvSpPr/>
          <p:nvPr/>
        </p:nvSpPr>
        <p:spPr>
          <a:xfrm>
            <a:off x="3283527" y="2888378"/>
            <a:ext cx="2694709" cy="1337258"/>
          </a:xfrm>
          <a:custGeom>
            <a:avLst/>
            <a:gdLst>
              <a:gd name="connsiteX0" fmla="*/ 0 w 2694709"/>
              <a:gd name="connsiteY0" fmla="*/ 1337258 h 1337258"/>
              <a:gd name="connsiteX1" fmla="*/ 145473 w 2694709"/>
              <a:gd name="connsiteY1" fmla="*/ 886986 h 1337258"/>
              <a:gd name="connsiteX2" fmla="*/ 374073 w 2694709"/>
              <a:gd name="connsiteY2" fmla="*/ 1122513 h 1337258"/>
              <a:gd name="connsiteX3" fmla="*/ 450273 w 2694709"/>
              <a:gd name="connsiteY3" fmla="*/ 699949 h 1337258"/>
              <a:gd name="connsiteX4" fmla="*/ 748146 w 2694709"/>
              <a:gd name="connsiteY4" fmla="*/ 983967 h 1337258"/>
              <a:gd name="connsiteX5" fmla="*/ 831273 w 2694709"/>
              <a:gd name="connsiteY5" fmla="*/ 519840 h 1337258"/>
              <a:gd name="connsiteX6" fmla="*/ 1073728 w 2694709"/>
              <a:gd name="connsiteY6" fmla="*/ 831567 h 1337258"/>
              <a:gd name="connsiteX7" fmla="*/ 1177637 w 2694709"/>
              <a:gd name="connsiteY7" fmla="*/ 318949 h 1337258"/>
              <a:gd name="connsiteX8" fmla="*/ 1510146 w 2694709"/>
              <a:gd name="connsiteY8" fmla="*/ 713804 h 1337258"/>
              <a:gd name="connsiteX9" fmla="*/ 1634837 w 2694709"/>
              <a:gd name="connsiteY9" fmla="*/ 187331 h 1337258"/>
              <a:gd name="connsiteX10" fmla="*/ 1932709 w 2694709"/>
              <a:gd name="connsiteY10" fmla="*/ 616822 h 1337258"/>
              <a:gd name="connsiteX11" fmla="*/ 2133600 w 2694709"/>
              <a:gd name="connsiteY11" fmla="*/ 62640 h 1337258"/>
              <a:gd name="connsiteX12" fmla="*/ 2382982 w 2694709"/>
              <a:gd name="connsiteY12" fmla="*/ 464422 h 1337258"/>
              <a:gd name="connsiteX13" fmla="*/ 2473037 w 2694709"/>
              <a:gd name="connsiteY13" fmla="*/ 295 h 1337258"/>
              <a:gd name="connsiteX14" fmla="*/ 2694709 w 2694709"/>
              <a:gd name="connsiteY14" fmla="*/ 409004 h 133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4709" h="1337258">
                <a:moveTo>
                  <a:pt x="0" y="1337258"/>
                </a:moveTo>
                <a:cubicBezTo>
                  <a:pt x="41564" y="1130017"/>
                  <a:pt x="83128" y="922777"/>
                  <a:pt x="145473" y="886986"/>
                </a:cubicBezTo>
                <a:cubicBezTo>
                  <a:pt x="207818" y="851195"/>
                  <a:pt x="323273" y="1153686"/>
                  <a:pt x="374073" y="1122513"/>
                </a:cubicBezTo>
                <a:cubicBezTo>
                  <a:pt x="424873" y="1091340"/>
                  <a:pt x="387928" y="723040"/>
                  <a:pt x="450273" y="699949"/>
                </a:cubicBezTo>
                <a:cubicBezTo>
                  <a:pt x="512619" y="676858"/>
                  <a:pt x="684646" y="1013985"/>
                  <a:pt x="748146" y="983967"/>
                </a:cubicBezTo>
                <a:cubicBezTo>
                  <a:pt x="811646" y="953949"/>
                  <a:pt x="777009" y="545240"/>
                  <a:pt x="831273" y="519840"/>
                </a:cubicBezTo>
                <a:cubicBezTo>
                  <a:pt x="885537" y="494440"/>
                  <a:pt x="1016001" y="865049"/>
                  <a:pt x="1073728" y="831567"/>
                </a:cubicBezTo>
                <a:cubicBezTo>
                  <a:pt x="1131455" y="798085"/>
                  <a:pt x="1104901" y="338576"/>
                  <a:pt x="1177637" y="318949"/>
                </a:cubicBezTo>
                <a:cubicBezTo>
                  <a:pt x="1250373" y="299322"/>
                  <a:pt x="1433946" y="735740"/>
                  <a:pt x="1510146" y="713804"/>
                </a:cubicBezTo>
                <a:cubicBezTo>
                  <a:pt x="1586346" y="691868"/>
                  <a:pt x="1564410" y="203495"/>
                  <a:pt x="1634837" y="187331"/>
                </a:cubicBezTo>
                <a:cubicBezTo>
                  <a:pt x="1705264" y="171167"/>
                  <a:pt x="1849582" y="637604"/>
                  <a:pt x="1932709" y="616822"/>
                </a:cubicBezTo>
                <a:cubicBezTo>
                  <a:pt x="2015836" y="596040"/>
                  <a:pt x="2058555" y="88040"/>
                  <a:pt x="2133600" y="62640"/>
                </a:cubicBezTo>
                <a:cubicBezTo>
                  <a:pt x="2208645" y="37240"/>
                  <a:pt x="2326409" y="474813"/>
                  <a:pt x="2382982" y="464422"/>
                </a:cubicBezTo>
                <a:cubicBezTo>
                  <a:pt x="2439555" y="454031"/>
                  <a:pt x="2421083" y="9531"/>
                  <a:pt x="2473037" y="295"/>
                </a:cubicBezTo>
                <a:cubicBezTo>
                  <a:pt x="2524991" y="-8941"/>
                  <a:pt x="2609850" y="200031"/>
                  <a:pt x="2694709" y="409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4819FF-3566-4739-A2B2-3B8B09034CEE}"/>
              </a:ext>
            </a:extLst>
          </p:cNvPr>
          <p:cNvSpPr txBox="1"/>
          <p:nvPr/>
        </p:nvSpPr>
        <p:spPr>
          <a:xfrm rot="20485216">
            <a:off x="4062216" y="364561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Pneumonia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E65EA1-3000-4671-AAFA-FA325617F4A9}"/>
              </a:ext>
            </a:extLst>
          </p:cNvPr>
          <p:cNvSpPr/>
          <p:nvPr/>
        </p:nvSpPr>
        <p:spPr>
          <a:xfrm>
            <a:off x="3296878" y="2200854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4BE50-68FE-461A-B79C-B44F6E6D1325}"/>
              </a:ext>
            </a:extLst>
          </p:cNvPr>
          <p:cNvSpPr txBox="1"/>
          <p:nvPr/>
        </p:nvSpPr>
        <p:spPr>
          <a:xfrm rot="20485216">
            <a:off x="3420049" y="222580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 disease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C320F-6CAC-47AC-973B-829A6E11CACB}"/>
              </a:ext>
            </a:extLst>
          </p:cNvPr>
          <p:cNvSpPr txBox="1"/>
          <p:nvPr/>
        </p:nvSpPr>
        <p:spPr>
          <a:xfrm>
            <a:off x="1295400" y="55464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Fit a regression model using data from the pre-vaccine data to establish a    </a:t>
            </a:r>
          </a:p>
          <a:p>
            <a:r>
              <a:rPr lang="en-US" dirty="0"/>
              <a:t>      relationship between pneumonia and a control disease</a:t>
            </a:r>
          </a:p>
          <a:p>
            <a:r>
              <a:rPr lang="en-US" dirty="0"/>
              <a:t>	E.g.,  log(pneumonia)= b0 + b1*log(control disease)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0E61B9-4CF0-4656-84DA-D360C27C3F42}"/>
              </a:ext>
            </a:extLst>
          </p:cNvPr>
          <p:cNvSpPr/>
          <p:nvPr/>
        </p:nvSpPr>
        <p:spPr>
          <a:xfrm>
            <a:off x="3310229" y="2950951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98CDD-DA1A-495C-BA15-17378DF06329}"/>
              </a:ext>
            </a:extLst>
          </p:cNvPr>
          <p:cNvSpPr txBox="1"/>
          <p:nvPr/>
        </p:nvSpPr>
        <p:spPr>
          <a:xfrm rot="20485216">
            <a:off x="3981592" y="28663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fit</a:t>
            </a:r>
          </a:p>
        </p:txBody>
      </p:sp>
    </p:spTree>
    <p:extLst>
      <p:ext uri="{BB962C8B-B14F-4D97-AF65-F5344CB8AC3E}">
        <p14:creationId xmlns:p14="http://schemas.microsoft.com/office/powerpoint/2010/main" val="421772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92EE-D5AE-46CE-87E1-5F99D5D0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8C619F-FB94-4478-969D-DD882BEE90BE}"/>
              </a:ext>
            </a:extLst>
          </p:cNvPr>
          <p:cNvCxnSpPr>
            <a:cxnSpLocks/>
          </p:cNvCxnSpPr>
          <p:nvPr/>
        </p:nvCxnSpPr>
        <p:spPr>
          <a:xfrm flipH="1">
            <a:off x="3211736" y="2113164"/>
            <a:ext cx="1" cy="2888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F95AD4-BC70-4A3E-8A1A-8B1B8E544D28}"/>
              </a:ext>
            </a:extLst>
          </p:cNvPr>
          <p:cNvCxnSpPr>
            <a:cxnSpLocks/>
          </p:cNvCxnSpPr>
          <p:nvPr/>
        </p:nvCxnSpPr>
        <p:spPr>
          <a:xfrm flipH="1">
            <a:off x="3211738" y="5001399"/>
            <a:ext cx="5976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3FB89E-9509-4299-862A-84D36DCEF39A}"/>
              </a:ext>
            </a:extLst>
          </p:cNvPr>
          <p:cNvSpPr txBox="1"/>
          <p:nvPr/>
        </p:nvSpPr>
        <p:spPr>
          <a:xfrm>
            <a:off x="5643531" y="5093732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A8BE41-35DB-4B3E-9D20-E5288A99DF42}"/>
              </a:ext>
            </a:extLst>
          </p:cNvPr>
          <p:cNvCxnSpPr>
            <a:cxnSpLocks/>
          </p:cNvCxnSpPr>
          <p:nvPr/>
        </p:nvCxnSpPr>
        <p:spPr>
          <a:xfrm>
            <a:off x="5988048" y="2058712"/>
            <a:ext cx="31752" cy="29357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03BA62-8532-4E2D-997D-31AB4D00CC1F}"/>
              </a:ext>
            </a:extLst>
          </p:cNvPr>
          <p:cNvSpPr txBox="1"/>
          <p:nvPr/>
        </p:nvSpPr>
        <p:spPr>
          <a:xfrm>
            <a:off x="3308200" y="4703539"/>
            <a:ext cx="2679849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9E3E7-548E-4A87-A4DA-AB772783D256}"/>
              </a:ext>
            </a:extLst>
          </p:cNvPr>
          <p:cNvSpPr txBox="1"/>
          <p:nvPr/>
        </p:nvSpPr>
        <p:spPr>
          <a:xfrm>
            <a:off x="6019800" y="4724400"/>
            <a:ext cx="316865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436038-1C79-48A0-B221-A9E84ADC8336}"/>
              </a:ext>
            </a:extLst>
          </p:cNvPr>
          <p:cNvSpPr/>
          <p:nvPr/>
        </p:nvSpPr>
        <p:spPr>
          <a:xfrm>
            <a:off x="3283527" y="2888378"/>
            <a:ext cx="2694709" cy="1337258"/>
          </a:xfrm>
          <a:custGeom>
            <a:avLst/>
            <a:gdLst>
              <a:gd name="connsiteX0" fmla="*/ 0 w 2694709"/>
              <a:gd name="connsiteY0" fmla="*/ 1337258 h 1337258"/>
              <a:gd name="connsiteX1" fmla="*/ 145473 w 2694709"/>
              <a:gd name="connsiteY1" fmla="*/ 886986 h 1337258"/>
              <a:gd name="connsiteX2" fmla="*/ 374073 w 2694709"/>
              <a:gd name="connsiteY2" fmla="*/ 1122513 h 1337258"/>
              <a:gd name="connsiteX3" fmla="*/ 450273 w 2694709"/>
              <a:gd name="connsiteY3" fmla="*/ 699949 h 1337258"/>
              <a:gd name="connsiteX4" fmla="*/ 748146 w 2694709"/>
              <a:gd name="connsiteY4" fmla="*/ 983967 h 1337258"/>
              <a:gd name="connsiteX5" fmla="*/ 831273 w 2694709"/>
              <a:gd name="connsiteY5" fmla="*/ 519840 h 1337258"/>
              <a:gd name="connsiteX6" fmla="*/ 1073728 w 2694709"/>
              <a:gd name="connsiteY6" fmla="*/ 831567 h 1337258"/>
              <a:gd name="connsiteX7" fmla="*/ 1177637 w 2694709"/>
              <a:gd name="connsiteY7" fmla="*/ 318949 h 1337258"/>
              <a:gd name="connsiteX8" fmla="*/ 1510146 w 2694709"/>
              <a:gd name="connsiteY8" fmla="*/ 713804 h 1337258"/>
              <a:gd name="connsiteX9" fmla="*/ 1634837 w 2694709"/>
              <a:gd name="connsiteY9" fmla="*/ 187331 h 1337258"/>
              <a:gd name="connsiteX10" fmla="*/ 1932709 w 2694709"/>
              <a:gd name="connsiteY10" fmla="*/ 616822 h 1337258"/>
              <a:gd name="connsiteX11" fmla="*/ 2133600 w 2694709"/>
              <a:gd name="connsiteY11" fmla="*/ 62640 h 1337258"/>
              <a:gd name="connsiteX12" fmla="*/ 2382982 w 2694709"/>
              <a:gd name="connsiteY12" fmla="*/ 464422 h 1337258"/>
              <a:gd name="connsiteX13" fmla="*/ 2473037 w 2694709"/>
              <a:gd name="connsiteY13" fmla="*/ 295 h 1337258"/>
              <a:gd name="connsiteX14" fmla="*/ 2694709 w 2694709"/>
              <a:gd name="connsiteY14" fmla="*/ 409004 h 133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4709" h="1337258">
                <a:moveTo>
                  <a:pt x="0" y="1337258"/>
                </a:moveTo>
                <a:cubicBezTo>
                  <a:pt x="41564" y="1130017"/>
                  <a:pt x="83128" y="922777"/>
                  <a:pt x="145473" y="886986"/>
                </a:cubicBezTo>
                <a:cubicBezTo>
                  <a:pt x="207818" y="851195"/>
                  <a:pt x="323273" y="1153686"/>
                  <a:pt x="374073" y="1122513"/>
                </a:cubicBezTo>
                <a:cubicBezTo>
                  <a:pt x="424873" y="1091340"/>
                  <a:pt x="387928" y="723040"/>
                  <a:pt x="450273" y="699949"/>
                </a:cubicBezTo>
                <a:cubicBezTo>
                  <a:pt x="512619" y="676858"/>
                  <a:pt x="684646" y="1013985"/>
                  <a:pt x="748146" y="983967"/>
                </a:cubicBezTo>
                <a:cubicBezTo>
                  <a:pt x="811646" y="953949"/>
                  <a:pt x="777009" y="545240"/>
                  <a:pt x="831273" y="519840"/>
                </a:cubicBezTo>
                <a:cubicBezTo>
                  <a:pt x="885537" y="494440"/>
                  <a:pt x="1016001" y="865049"/>
                  <a:pt x="1073728" y="831567"/>
                </a:cubicBezTo>
                <a:cubicBezTo>
                  <a:pt x="1131455" y="798085"/>
                  <a:pt x="1104901" y="338576"/>
                  <a:pt x="1177637" y="318949"/>
                </a:cubicBezTo>
                <a:cubicBezTo>
                  <a:pt x="1250373" y="299322"/>
                  <a:pt x="1433946" y="735740"/>
                  <a:pt x="1510146" y="713804"/>
                </a:cubicBezTo>
                <a:cubicBezTo>
                  <a:pt x="1586346" y="691868"/>
                  <a:pt x="1564410" y="203495"/>
                  <a:pt x="1634837" y="187331"/>
                </a:cubicBezTo>
                <a:cubicBezTo>
                  <a:pt x="1705264" y="171167"/>
                  <a:pt x="1849582" y="637604"/>
                  <a:pt x="1932709" y="616822"/>
                </a:cubicBezTo>
                <a:cubicBezTo>
                  <a:pt x="2015836" y="596040"/>
                  <a:pt x="2058555" y="88040"/>
                  <a:pt x="2133600" y="62640"/>
                </a:cubicBezTo>
                <a:cubicBezTo>
                  <a:pt x="2208645" y="37240"/>
                  <a:pt x="2326409" y="474813"/>
                  <a:pt x="2382982" y="464422"/>
                </a:cubicBezTo>
                <a:cubicBezTo>
                  <a:pt x="2439555" y="454031"/>
                  <a:pt x="2421083" y="9531"/>
                  <a:pt x="2473037" y="295"/>
                </a:cubicBezTo>
                <a:cubicBezTo>
                  <a:pt x="2524991" y="-8941"/>
                  <a:pt x="2609850" y="200031"/>
                  <a:pt x="2694709" y="409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4819FF-3566-4739-A2B2-3B8B09034CEE}"/>
              </a:ext>
            </a:extLst>
          </p:cNvPr>
          <p:cNvSpPr txBox="1"/>
          <p:nvPr/>
        </p:nvSpPr>
        <p:spPr>
          <a:xfrm rot="20485216">
            <a:off x="4062216" y="364561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Pneumonia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E65EA1-3000-4671-AAFA-FA325617F4A9}"/>
              </a:ext>
            </a:extLst>
          </p:cNvPr>
          <p:cNvSpPr/>
          <p:nvPr/>
        </p:nvSpPr>
        <p:spPr>
          <a:xfrm>
            <a:off x="3296878" y="2200854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4BE50-68FE-461A-B79C-B44F6E6D1325}"/>
              </a:ext>
            </a:extLst>
          </p:cNvPr>
          <p:cNvSpPr txBox="1"/>
          <p:nvPr/>
        </p:nvSpPr>
        <p:spPr>
          <a:xfrm rot="20485216">
            <a:off x="3420049" y="222580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 disease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C320F-6CAC-47AC-973B-829A6E11CACB}"/>
              </a:ext>
            </a:extLst>
          </p:cNvPr>
          <p:cNvSpPr txBox="1"/>
          <p:nvPr/>
        </p:nvSpPr>
        <p:spPr>
          <a:xfrm>
            <a:off x="1295400" y="5546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Plug in observed values for control disease from post-vaccine period to get an estimate for what counts of pneumonia would be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0E61B9-4CF0-4656-84DA-D360C27C3F42}"/>
              </a:ext>
            </a:extLst>
          </p:cNvPr>
          <p:cNvSpPr/>
          <p:nvPr/>
        </p:nvSpPr>
        <p:spPr>
          <a:xfrm>
            <a:off x="3310229" y="2950951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98CDD-DA1A-495C-BA15-17378DF06329}"/>
              </a:ext>
            </a:extLst>
          </p:cNvPr>
          <p:cNvSpPr txBox="1"/>
          <p:nvPr/>
        </p:nvSpPr>
        <p:spPr>
          <a:xfrm rot="20485216">
            <a:off x="3981592" y="28663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fit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DC8E991-BB31-4B3D-AD92-FD44742BA665}"/>
              </a:ext>
            </a:extLst>
          </p:cNvPr>
          <p:cNvSpPr/>
          <p:nvPr/>
        </p:nvSpPr>
        <p:spPr>
          <a:xfrm>
            <a:off x="5992091" y="2008359"/>
            <a:ext cx="3110345" cy="436968"/>
          </a:xfrm>
          <a:custGeom>
            <a:avLst/>
            <a:gdLst>
              <a:gd name="connsiteX0" fmla="*/ 0 w 3110345"/>
              <a:gd name="connsiteY0" fmla="*/ 436968 h 436968"/>
              <a:gd name="connsiteX1" fmla="*/ 193964 w 3110345"/>
              <a:gd name="connsiteY1" fmla="*/ 194514 h 436968"/>
              <a:gd name="connsiteX2" fmla="*/ 415636 w 3110345"/>
              <a:gd name="connsiteY2" fmla="*/ 388477 h 436968"/>
              <a:gd name="connsiteX3" fmla="*/ 554182 w 3110345"/>
              <a:gd name="connsiteY3" fmla="*/ 159877 h 436968"/>
              <a:gd name="connsiteX4" fmla="*/ 803564 w 3110345"/>
              <a:gd name="connsiteY4" fmla="*/ 333059 h 436968"/>
              <a:gd name="connsiteX5" fmla="*/ 935182 w 3110345"/>
              <a:gd name="connsiteY5" fmla="*/ 132168 h 436968"/>
              <a:gd name="connsiteX6" fmla="*/ 1136073 w 3110345"/>
              <a:gd name="connsiteY6" fmla="*/ 381550 h 436968"/>
              <a:gd name="connsiteX7" fmla="*/ 1323109 w 3110345"/>
              <a:gd name="connsiteY7" fmla="*/ 159877 h 436968"/>
              <a:gd name="connsiteX8" fmla="*/ 1579418 w 3110345"/>
              <a:gd name="connsiteY8" fmla="*/ 360768 h 436968"/>
              <a:gd name="connsiteX9" fmla="*/ 1773382 w 3110345"/>
              <a:gd name="connsiteY9" fmla="*/ 118314 h 436968"/>
              <a:gd name="connsiteX10" fmla="*/ 2001982 w 3110345"/>
              <a:gd name="connsiteY10" fmla="*/ 312277 h 436968"/>
              <a:gd name="connsiteX11" fmla="*/ 2147454 w 3110345"/>
              <a:gd name="connsiteY11" fmla="*/ 146023 h 436968"/>
              <a:gd name="connsiteX12" fmla="*/ 2237509 w 3110345"/>
              <a:gd name="connsiteY12" fmla="*/ 284568 h 436968"/>
              <a:gd name="connsiteX13" fmla="*/ 2382982 w 3110345"/>
              <a:gd name="connsiteY13" fmla="*/ 550 h 436968"/>
              <a:gd name="connsiteX14" fmla="*/ 2535382 w 3110345"/>
              <a:gd name="connsiteY14" fmla="*/ 208368 h 436968"/>
              <a:gd name="connsiteX15" fmla="*/ 2805545 w 3110345"/>
              <a:gd name="connsiteY15" fmla="*/ 55968 h 436968"/>
              <a:gd name="connsiteX16" fmla="*/ 2964873 w 3110345"/>
              <a:gd name="connsiteY16" fmla="*/ 222223 h 436968"/>
              <a:gd name="connsiteX17" fmla="*/ 3054927 w 3110345"/>
              <a:gd name="connsiteY17" fmla="*/ 49041 h 436968"/>
              <a:gd name="connsiteX18" fmla="*/ 3110345 w 3110345"/>
              <a:gd name="connsiteY18" fmla="*/ 208368 h 43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10345" h="436968">
                <a:moveTo>
                  <a:pt x="0" y="436968"/>
                </a:moveTo>
                <a:cubicBezTo>
                  <a:pt x="62345" y="319782"/>
                  <a:pt x="124691" y="202596"/>
                  <a:pt x="193964" y="194514"/>
                </a:cubicBezTo>
                <a:cubicBezTo>
                  <a:pt x="263237" y="186432"/>
                  <a:pt x="355600" y="394250"/>
                  <a:pt x="415636" y="388477"/>
                </a:cubicBezTo>
                <a:cubicBezTo>
                  <a:pt x="475672" y="382704"/>
                  <a:pt x="489527" y="169113"/>
                  <a:pt x="554182" y="159877"/>
                </a:cubicBezTo>
                <a:cubicBezTo>
                  <a:pt x="618837" y="150641"/>
                  <a:pt x="740064" y="337677"/>
                  <a:pt x="803564" y="333059"/>
                </a:cubicBezTo>
                <a:cubicBezTo>
                  <a:pt x="867064" y="328441"/>
                  <a:pt x="879764" y="124086"/>
                  <a:pt x="935182" y="132168"/>
                </a:cubicBezTo>
                <a:cubicBezTo>
                  <a:pt x="990600" y="140250"/>
                  <a:pt x="1071419" y="376932"/>
                  <a:pt x="1136073" y="381550"/>
                </a:cubicBezTo>
                <a:cubicBezTo>
                  <a:pt x="1200728" y="386168"/>
                  <a:pt x="1249218" y="163341"/>
                  <a:pt x="1323109" y="159877"/>
                </a:cubicBezTo>
                <a:cubicBezTo>
                  <a:pt x="1397000" y="156413"/>
                  <a:pt x="1504373" y="367695"/>
                  <a:pt x="1579418" y="360768"/>
                </a:cubicBezTo>
                <a:cubicBezTo>
                  <a:pt x="1654464" y="353841"/>
                  <a:pt x="1702955" y="126396"/>
                  <a:pt x="1773382" y="118314"/>
                </a:cubicBezTo>
                <a:cubicBezTo>
                  <a:pt x="1843809" y="110232"/>
                  <a:pt x="1939637" y="307659"/>
                  <a:pt x="2001982" y="312277"/>
                </a:cubicBezTo>
                <a:cubicBezTo>
                  <a:pt x="2064327" y="316895"/>
                  <a:pt x="2108200" y="150641"/>
                  <a:pt x="2147454" y="146023"/>
                </a:cubicBezTo>
                <a:cubicBezTo>
                  <a:pt x="2186708" y="141405"/>
                  <a:pt x="2198254" y="308813"/>
                  <a:pt x="2237509" y="284568"/>
                </a:cubicBezTo>
                <a:cubicBezTo>
                  <a:pt x="2276764" y="260323"/>
                  <a:pt x="2333337" y="13250"/>
                  <a:pt x="2382982" y="550"/>
                </a:cubicBezTo>
                <a:cubicBezTo>
                  <a:pt x="2432627" y="-12150"/>
                  <a:pt x="2464955" y="199132"/>
                  <a:pt x="2535382" y="208368"/>
                </a:cubicBezTo>
                <a:cubicBezTo>
                  <a:pt x="2605809" y="217604"/>
                  <a:pt x="2733963" y="53659"/>
                  <a:pt x="2805545" y="55968"/>
                </a:cubicBezTo>
                <a:cubicBezTo>
                  <a:pt x="2877127" y="58277"/>
                  <a:pt x="2923309" y="223377"/>
                  <a:pt x="2964873" y="222223"/>
                </a:cubicBezTo>
                <a:cubicBezTo>
                  <a:pt x="3006437" y="221068"/>
                  <a:pt x="3030682" y="51350"/>
                  <a:pt x="3054927" y="49041"/>
                </a:cubicBezTo>
                <a:cubicBezTo>
                  <a:pt x="3079172" y="46732"/>
                  <a:pt x="3094758" y="127550"/>
                  <a:pt x="3110345" y="20836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2E78DE3-234E-42AC-BECD-06E4963A17D5}"/>
              </a:ext>
            </a:extLst>
          </p:cNvPr>
          <p:cNvSpPr/>
          <p:nvPr/>
        </p:nvSpPr>
        <p:spPr>
          <a:xfrm>
            <a:off x="6029108" y="2771843"/>
            <a:ext cx="3110345" cy="436968"/>
          </a:xfrm>
          <a:custGeom>
            <a:avLst/>
            <a:gdLst>
              <a:gd name="connsiteX0" fmla="*/ 0 w 3110345"/>
              <a:gd name="connsiteY0" fmla="*/ 436968 h 436968"/>
              <a:gd name="connsiteX1" fmla="*/ 193964 w 3110345"/>
              <a:gd name="connsiteY1" fmla="*/ 194514 h 436968"/>
              <a:gd name="connsiteX2" fmla="*/ 415636 w 3110345"/>
              <a:gd name="connsiteY2" fmla="*/ 388477 h 436968"/>
              <a:gd name="connsiteX3" fmla="*/ 554182 w 3110345"/>
              <a:gd name="connsiteY3" fmla="*/ 159877 h 436968"/>
              <a:gd name="connsiteX4" fmla="*/ 803564 w 3110345"/>
              <a:gd name="connsiteY4" fmla="*/ 333059 h 436968"/>
              <a:gd name="connsiteX5" fmla="*/ 935182 w 3110345"/>
              <a:gd name="connsiteY5" fmla="*/ 132168 h 436968"/>
              <a:gd name="connsiteX6" fmla="*/ 1136073 w 3110345"/>
              <a:gd name="connsiteY6" fmla="*/ 381550 h 436968"/>
              <a:gd name="connsiteX7" fmla="*/ 1323109 w 3110345"/>
              <a:gd name="connsiteY7" fmla="*/ 159877 h 436968"/>
              <a:gd name="connsiteX8" fmla="*/ 1579418 w 3110345"/>
              <a:gd name="connsiteY8" fmla="*/ 360768 h 436968"/>
              <a:gd name="connsiteX9" fmla="*/ 1773382 w 3110345"/>
              <a:gd name="connsiteY9" fmla="*/ 118314 h 436968"/>
              <a:gd name="connsiteX10" fmla="*/ 2001982 w 3110345"/>
              <a:gd name="connsiteY10" fmla="*/ 312277 h 436968"/>
              <a:gd name="connsiteX11" fmla="*/ 2147454 w 3110345"/>
              <a:gd name="connsiteY11" fmla="*/ 146023 h 436968"/>
              <a:gd name="connsiteX12" fmla="*/ 2237509 w 3110345"/>
              <a:gd name="connsiteY12" fmla="*/ 284568 h 436968"/>
              <a:gd name="connsiteX13" fmla="*/ 2382982 w 3110345"/>
              <a:gd name="connsiteY13" fmla="*/ 550 h 436968"/>
              <a:gd name="connsiteX14" fmla="*/ 2535382 w 3110345"/>
              <a:gd name="connsiteY14" fmla="*/ 208368 h 436968"/>
              <a:gd name="connsiteX15" fmla="*/ 2805545 w 3110345"/>
              <a:gd name="connsiteY15" fmla="*/ 55968 h 436968"/>
              <a:gd name="connsiteX16" fmla="*/ 2964873 w 3110345"/>
              <a:gd name="connsiteY16" fmla="*/ 222223 h 436968"/>
              <a:gd name="connsiteX17" fmla="*/ 3054927 w 3110345"/>
              <a:gd name="connsiteY17" fmla="*/ 49041 h 436968"/>
              <a:gd name="connsiteX18" fmla="*/ 3110345 w 3110345"/>
              <a:gd name="connsiteY18" fmla="*/ 208368 h 43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10345" h="436968">
                <a:moveTo>
                  <a:pt x="0" y="436968"/>
                </a:moveTo>
                <a:cubicBezTo>
                  <a:pt x="62345" y="319782"/>
                  <a:pt x="124691" y="202596"/>
                  <a:pt x="193964" y="194514"/>
                </a:cubicBezTo>
                <a:cubicBezTo>
                  <a:pt x="263237" y="186432"/>
                  <a:pt x="355600" y="394250"/>
                  <a:pt x="415636" y="388477"/>
                </a:cubicBezTo>
                <a:cubicBezTo>
                  <a:pt x="475672" y="382704"/>
                  <a:pt x="489527" y="169113"/>
                  <a:pt x="554182" y="159877"/>
                </a:cubicBezTo>
                <a:cubicBezTo>
                  <a:pt x="618837" y="150641"/>
                  <a:pt x="740064" y="337677"/>
                  <a:pt x="803564" y="333059"/>
                </a:cubicBezTo>
                <a:cubicBezTo>
                  <a:pt x="867064" y="328441"/>
                  <a:pt x="879764" y="124086"/>
                  <a:pt x="935182" y="132168"/>
                </a:cubicBezTo>
                <a:cubicBezTo>
                  <a:pt x="990600" y="140250"/>
                  <a:pt x="1071419" y="376932"/>
                  <a:pt x="1136073" y="381550"/>
                </a:cubicBezTo>
                <a:cubicBezTo>
                  <a:pt x="1200728" y="386168"/>
                  <a:pt x="1249218" y="163341"/>
                  <a:pt x="1323109" y="159877"/>
                </a:cubicBezTo>
                <a:cubicBezTo>
                  <a:pt x="1397000" y="156413"/>
                  <a:pt x="1504373" y="367695"/>
                  <a:pt x="1579418" y="360768"/>
                </a:cubicBezTo>
                <a:cubicBezTo>
                  <a:pt x="1654464" y="353841"/>
                  <a:pt x="1702955" y="126396"/>
                  <a:pt x="1773382" y="118314"/>
                </a:cubicBezTo>
                <a:cubicBezTo>
                  <a:pt x="1843809" y="110232"/>
                  <a:pt x="1939637" y="307659"/>
                  <a:pt x="2001982" y="312277"/>
                </a:cubicBezTo>
                <a:cubicBezTo>
                  <a:pt x="2064327" y="316895"/>
                  <a:pt x="2108200" y="150641"/>
                  <a:pt x="2147454" y="146023"/>
                </a:cubicBezTo>
                <a:cubicBezTo>
                  <a:pt x="2186708" y="141405"/>
                  <a:pt x="2198254" y="308813"/>
                  <a:pt x="2237509" y="284568"/>
                </a:cubicBezTo>
                <a:cubicBezTo>
                  <a:pt x="2276764" y="260323"/>
                  <a:pt x="2333337" y="13250"/>
                  <a:pt x="2382982" y="550"/>
                </a:cubicBezTo>
                <a:cubicBezTo>
                  <a:pt x="2432627" y="-12150"/>
                  <a:pt x="2464955" y="199132"/>
                  <a:pt x="2535382" y="208368"/>
                </a:cubicBezTo>
                <a:cubicBezTo>
                  <a:pt x="2605809" y="217604"/>
                  <a:pt x="2733963" y="53659"/>
                  <a:pt x="2805545" y="55968"/>
                </a:cubicBezTo>
                <a:cubicBezTo>
                  <a:pt x="2877127" y="58277"/>
                  <a:pt x="2923309" y="223377"/>
                  <a:pt x="2964873" y="222223"/>
                </a:cubicBezTo>
                <a:cubicBezTo>
                  <a:pt x="3006437" y="221068"/>
                  <a:pt x="3030682" y="51350"/>
                  <a:pt x="3054927" y="49041"/>
                </a:cubicBezTo>
                <a:cubicBezTo>
                  <a:pt x="3079172" y="46732"/>
                  <a:pt x="3094758" y="127550"/>
                  <a:pt x="3110345" y="208368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6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5D9D-C30F-4E5E-8486-24122082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control disease as an adjustment variable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FD66F8-6066-4056-AF3D-8DB76DC47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733" y="1690688"/>
            <a:ext cx="11361671" cy="483210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C43E3B-33D3-4148-8461-46801AD7A04B}"/>
              </a:ext>
            </a:extLst>
          </p:cNvPr>
          <p:cNvSpPr txBox="1"/>
          <p:nvPr/>
        </p:nvSpPr>
        <p:spPr>
          <a:xfrm>
            <a:off x="6752496" y="1905000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Infectious causes (exclude J codes, diarrhea)</a:t>
            </a:r>
          </a:p>
        </p:txBody>
      </p:sp>
    </p:spTree>
    <p:extLst>
      <p:ext uri="{BB962C8B-B14F-4D97-AF65-F5344CB8AC3E}">
        <p14:creationId xmlns:p14="http://schemas.microsoft.com/office/powerpoint/2010/main" val="668067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5D9D-C30F-4E5E-8486-24122082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control disease as an adjustment variable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FD66F8-6066-4056-AF3D-8DB76DC47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8600" y="2057400"/>
            <a:ext cx="4195156" cy="1784195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C002B66-A713-403C-A3B0-AB989E5CD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802" y="1719494"/>
            <a:ext cx="7046474" cy="4549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34C0F-CF3F-421F-ACEA-38678F8D6682}"/>
              </a:ext>
            </a:extLst>
          </p:cNvPr>
          <p:cNvSpPr txBox="1"/>
          <p:nvPr/>
        </p:nvSpPr>
        <p:spPr>
          <a:xfrm>
            <a:off x="152400" y="1595735"/>
            <a:ext cx="7850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Log(Pneumonia)=b0 +b1*sin12 +b2*cos12 +b3*log(A10_B99)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EB419-EFDE-4948-B6A8-A00C19846C5A}"/>
              </a:ext>
            </a:extLst>
          </p:cNvPr>
          <p:cNvSpPr txBox="1"/>
          <p:nvPr/>
        </p:nvSpPr>
        <p:spPr>
          <a:xfrm>
            <a:off x="2139351" y="4977442"/>
            <a:ext cx="1163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Fitting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BD477F-A9DC-49EA-9981-9A2062376D68}"/>
              </a:ext>
            </a:extLst>
          </p:cNvPr>
          <p:cNvCxnSpPr/>
          <p:nvPr/>
        </p:nvCxnSpPr>
        <p:spPr>
          <a:xfrm>
            <a:off x="1061049" y="4925683"/>
            <a:ext cx="36058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BA347A-0182-4984-8013-1C88B501E670}"/>
              </a:ext>
            </a:extLst>
          </p:cNvPr>
          <p:cNvCxnSpPr>
            <a:cxnSpLocks/>
          </p:cNvCxnSpPr>
          <p:nvPr/>
        </p:nvCxnSpPr>
        <p:spPr>
          <a:xfrm>
            <a:off x="4733027" y="4925683"/>
            <a:ext cx="21077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76026-0FCE-475C-86F9-576EDE04508F}"/>
              </a:ext>
            </a:extLst>
          </p:cNvPr>
          <p:cNvSpPr txBox="1"/>
          <p:nvPr/>
        </p:nvSpPr>
        <p:spPr>
          <a:xfrm>
            <a:off x="4666891" y="4963117"/>
            <a:ext cx="2499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Extrapolation based on controls</a:t>
            </a:r>
          </a:p>
        </p:txBody>
      </p:sp>
    </p:spTree>
    <p:extLst>
      <p:ext uri="{BB962C8B-B14F-4D97-AF65-F5344CB8AC3E}">
        <p14:creationId xmlns:p14="http://schemas.microsoft.com/office/powerpoint/2010/main" val="372434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55912</TotalTime>
  <Words>1047</Words>
  <Application>Microsoft Office PowerPoint</Application>
  <PresentationFormat>Widescreen</PresentationFormat>
  <Paragraphs>162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ＭＳ Ｐゴシック</vt:lpstr>
      <vt:lpstr>Arial</vt:lpstr>
      <vt:lpstr>Calibri</vt:lpstr>
      <vt:lpstr>Helvetica</vt:lpstr>
      <vt:lpstr>Times New Roman</vt:lpstr>
      <vt:lpstr>1_Office Theme</vt:lpstr>
      <vt:lpstr>PowerPoint Presentation</vt:lpstr>
      <vt:lpstr>Issues that can affect reported rates from administrative data</vt:lpstr>
      <vt:lpstr>Motivating example: PCVs in S Africa</vt:lpstr>
      <vt:lpstr>Ways to use control diseases</vt:lpstr>
      <vt:lpstr>Use control diseases as a comparison</vt:lpstr>
      <vt:lpstr>Use control disease as an adjustment variable</vt:lpstr>
      <vt:lpstr>How does it work?</vt:lpstr>
      <vt:lpstr>Use control disease as an adjustment variable</vt:lpstr>
      <vt:lpstr>Use control disease as an adjustment variable</vt:lpstr>
      <vt:lpstr>What is a good control for pneumonia?</vt:lpstr>
      <vt:lpstr>PowerPoint Presentation</vt:lpstr>
      <vt:lpstr>Principles for selecting candidate controls</vt:lpstr>
      <vt:lpstr>Perils of choosing a single control disease</vt:lpstr>
      <vt:lpstr>Letting the data select controls</vt:lpstr>
      <vt:lpstr>What does synthetic controls do?</vt:lpstr>
      <vt:lpstr>What does synthetic controls do?</vt:lpstr>
      <vt:lpstr>Components of the synthetic control model</vt:lpstr>
      <vt:lpstr>PowerPoint Presentation</vt:lpstr>
      <vt:lpstr>Sensitivity analyses that are good to run</vt:lpstr>
      <vt:lpstr>Synthetic Controls: Pros and Cons</vt:lpstr>
      <vt:lpstr>What if we can’t identify appropriate controls because the data are too noisy?</vt:lpstr>
      <vt:lpstr>Issues with Sparse Data</vt:lpstr>
      <vt:lpstr>Solution: smooth the control diseases and use the smoothed summary in the model (STL+PCA)</vt:lpstr>
      <vt:lpstr>Some guidelines</vt:lpstr>
      <vt:lpstr>PowerPoint Presentation</vt:lpstr>
      <vt:lpstr>Resources for using synthetic controls with administrative data</vt:lpstr>
    </vt:vector>
  </TitlesOfParts>
  <Company>National Cancer Institute, NIH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Daniel Weinberger</dc:creator>
  <cp:lastModifiedBy>Weinberger, Daniel</cp:lastModifiedBy>
  <cp:revision>2338</cp:revision>
  <dcterms:created xsi:type="dcterms:W3CDTF">2011-01-12T16:45:02Z</dcterms:created>
  <dcterms:modified xsi:type="dcterms:W3CDTF">2021-12-20T21:59:43Z</dcterms:modified>
</cp:coreProperties>
</file>